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21" r:id="rId2"/>
    <p:sldMasterId id="2147483728" r:id="rId3"/>
    <p:sldMasterId id="2147483745" r:id="rId4"/>
  </p:sldMasterIdLst>
  <p:notesMasterIdLst>
    <p:notesMasterId r:id="rId17"/>
  </p:notesMasterIdLst>
  <p:handoutMasterIdLst>
    <p:handoutMasterId r:id="rId18"/>
  </p:handoutMasterIdLst>
  <p:sldIdLst>
    <p:sldId id="403" r:id="rId5"/>
    <p:sldId id="392" r:id="rId6"/>
    <p:sldId id="393" r:id="rId7"/>
    <p:sldId id="394" r:id="rId8"/>
    <p:sldId id="395" r:id="rId9"/>
    <p:sldId id="388" r:id="rId10"/>
    <p:sldId id="389" r:id="rId11"/>
    <p:sldId id="390" r:id="rId12"/>
    <p:sldId id="397" r:id="rId13"/>
    <p:sldId id="398" r:id="rId14"/>
    <p:sldId id="400" r:id="rId15"/>
    <p:sldId id="402" r:id="rId16"/>
  </p:sldIdLst>
  <p:sldSz cx="12192000" cy="6858000"/>
  <p:notesSz cx="6808788" cy="9940925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3ED67-741B-45D5-8E54-0C225BD26FD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1D2FE-ED6B-4137-81AC-FF57F53010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*ARV toxicity monitoring approaches</a:t>
          </a:r>
        </a:p>
      </dgm:t>
    </dgm:pt>
    <dgm:pt modelId="{7C1B4CC6-2E5D-449A-BDBB-7EE0D074902D}" type="parTrans" cxnId="{B8D6E0AE-618F-42CA-A1D0-888B15599E70}">
      <dgm:prSet/>
      <dgm:spPr/>
      <dgm:t>
        <a:bodyPr/>
        <a:lstStyle/>
        <a:p>
          <a:endParaRPr lang="en-US"/>
        </a:p>
      </dgm:t>
    </dgm:pt>
    <dgm:pt modelId="{02C8F167-9AFE-47FB-AC74-2AA76B36CEFC}" type="sibTrans" cxnId="{B8D6E0AE-618F-42CA-A1D0-888B15599E70}">
      <dgm:prSet/>
      <dgm:spPr/>
      <dgm:t>
        <a:bodyPr/>
        <a:lstStyle/>
        <a:p>
          <a:endParaRPr lang="en-US"/>
        </a:p>
      </dgm:t>
    </dgm:pt>
    <dgm:pt modelId="{EDE5AFAF-4120-44F8-BCAE-E08FD7D173BA}">
      <dgm:prSet phldrT="[Text]"/>
      <dgm:spPr/>
      <dgm:t>
        <a:bodyPr/>
        <a:lstStyle/>
        <a:p>
          <a:r>
            <a:rPr lang="en-US" dirty="0"/>
            <a:t>Routine monitoring</a:t>
          </a:r>
        </a:p>
      </dgm:t>
    </dgm:pt>
    <dgm:pt modelId="{F9C72492-132B-49AC-9B75-AE19D14744CD}" type="parTrans" cxnId="{01FEAFA7-A71E-4150-8E54-790C2556E1FB}">
      <dgm:prSet/>
      <dgm:spPr/>
      <dgm:t>
        <a:bodyPr/>
        <a:lstStyle/>
        <a:p>
          <a:endParaRPr lang="en-US"/>
        </a:p>
      </dgm:t>
    </dgm:pt>
    <dgm:pt modelId="{CAA4F0F1-37C9-45A7-B088-B522451814B5}" type="sibTrans" cxnId="{01FEAFA7-A71E-4150-8E54-790C2556E1FB}">
      <dgm:prSet/>
      <dgm:spPr/>
      <dgm:t>
        <a:bodyPr/>
        <a:lstStyle/>
        <a:p>
          <a:endParaRPr lang="en-US"/>
        </a:p>
      </dgm:t>
    </dgm:pt>
    <dgm:pt modelId="{D01F1C4B-7030-444C-8000-D4DECDD77257}">
      <dgm:prSet phldrT="[Text]"/>
      <dgm:spPr/>
      <dgm:t>
        <a:bodyPr/>
        <a:lstStyle/>
        <a:p>
          <a:r>
            <a:rPr lang="en-US" dirty="0"/>
            <a:t>Active surveillance (general population)</a:t>
          </a:r>
        </a:p>
      </dgm:t>
    </dgm:pt>
    <dgm:pt modelId="{636DE3A2-F455-42AB-8DF7-3C62ACB4AD78}" type="parTrans" cxnId="{F1D7B94D-78F8-4B9C-93B1-42D3BA42FF9F}">
      <dgm:prSet/>
      <dgm:spPr/>
      <dgm:t>
        <a:bodyPr/>
        <a:lstStyle/>
        <a:p>
          <a:endParaRPr lang="en-US"/>
        </a:p>
      </dgm:t>
    </dgm:pt>
    <dgm:pt modelId="{949C2DBD-D152-4D87-9419-F21B4562A5F2}" type="sibTrans" cxnId="{F1D7B94D-78F8-4B9C-93B1-42D3BA42FF9F}">
      <dgm:prSet/>
      <dgm:spPr/>
      <dgm:t>
        <a:bodyPr/>
        <a:lstStyle/>
        <a:p>
          <a:endParaRPr lang="en-US"/>
        </a:p>
      </dgm:t>
    </dgm:pt>
    <dgm:pt modelId="{11755459-E594-4DBA-B216-1924D86ACE96}">
      <dgm:prSet phldrT="[Text]"/>
      <dgm:spPr/>
      <dgm:t>
        <a:bodyPr/>
        <a:lstStyle/>
        <a:p>
          <a:r>
            <a:rPr lang="en-US" dirty="0"/>
            <a:t>Pregnancy registry/birth defect surveillance</a:t>
          </a:r>
        </a:p>
      </dgm:t>
    </dgm:pt>
    <dgm:pt modelId="{7B27018B-6135-4B16-BA3F-E01C2D71E973}" type="parTrans" cxnId="{1E9E4FE0-686F-4942-B8CF-62E568306AF7}">
      <dgm:prSet/>
      <dgm:spPr/>
      <dgm:t>
        <a:bodyPr/>
        <a:lstStyle/>
        <a:p>
          <a:endParaRPr lang="en-US"/>
        </a:p>
      </dgm:t>
    </dgm:pt>
    <dgm:pt modelId="{BF0819A7-A615-4617-A3AF-A04E10D82B2B}" type="sibTrans" cxnId="{1E9E4FE0-686F-4942-B8CF-62E568306AF7}">
      <dgm:prSet/>
      <dgm:spPr/>
      <dgm:t>
        <a:bodyPr/>
        <a:lstStyle/>
        <a:p>
          <a:endParaRPr lang="en-US"/>
        </a:p>
      </dgm:t>
    </dgm:pt>
    <dgm:pt modelId="{31BF7881-A5A4-4757-935C-31B50D94257C}" type="pres">
      <dgm:prSet presAssocID="{2D23ED67-741B-45D5-8E54-0C225BD26F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EFCC58-5148-40E0-9CE6-37F020717210}" type="pres">
      <dgm:prSet presAssocID="{9F11D2FE-ED6B-4137-81AC-FF57F5301069}" presName="centerShape" presStyleLbl="node0" presStyleIdx="0" presStyleCnt="1"/>
      <dgm:spPr/>
      <dgm:t>
        <a:bodyPr/>
        <a:lstStyle/>
        <a:p>
          <a:endParaRPr lang="fr-FR"/>
        </a:p>
      </dgm:t>
    </dgm:pt>
    <dgm:pt modelId="{984144D3-361E-4337-8EC8-248C547C1F33}" type="pres">
      <dgm:prSet presAssocID="{F9C72492-132B-49AC-9B75-AE19D14744CD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F8597AE3-55F2-49D8-A497-688653D2C8B3}" type="pres">
      <dgm:prSet presAssocID="{EDE5AFAF-4120-44F8-BCAE-E08FD7D173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165B0-5058-4FCE-9A18-3DFEAE569206}" type="pres">
      <dgm:prSet presAssocID="{636DE3A2-F455-42AB-8DF7-3C62ACB4AD78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3F1EBDB4-0702-4CD3-862C-54924DD1DEE6}" type="pres">
      <dgm:prSet presAssocID="{D01F1C4B-7030-444C-8000-D4DECDD772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CE612-4719-475C-A556-C76E2E2D4438}" type="pres">
      <dgm:prSet presAssocID="{7B27018B-6135-4B16-BA3F-E01C2D71E973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C876A7D7-9333-44AB-BBE7-66DC3E681FA3}" type="pres">
      <dgm:prSet presAssocID="{11755459-E594-4DBA-B216-1924D86ACE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E51CB7-9FEE-4BFE-93A9-1F8CBB26F6BB}" type="presOf" srcId="{D01F1C4B-7030-444C-8000-D4DECDD77257}" destId="{3F1EBDB4-0702-4CD3-862C-54924DD1DEE6}" srcOrd="0" destOrd="0" presId="urn:microsoft.com/office/officeart/2005/8/layout/radial4"/>
    <dgm:cxn modelId="{A84BE82F-B370-4EF3-95DB-1923CB1B7360}" type="presOf" srcId="{EDE5AFAF-4120-44F8-BCAE-E08FD7D173BA}" destId="{F8597AE3-55F2-49D8-A497-688653D2C8B3}" srcOrd="0" destOrd="0" presId="urn:microsoft.com/office/officeart/2005/8/layout/radial4"/>
    <dgm:cxn modelId="{8AC9728E-A2A4-4EF6-90C3-4B9F591B6A23}" type="presOf" srcId="{7B27018B-6135-4B16-BA3F-E01C2D71E973}" destId="{5A7CE612-4719-475C-A556-C76E2E2D4438}" srcOrd="0" destOrd="0" presId="urn:microsoft.com/office/officeart/2005/8/layout/radial4"/>
    <dgm:cxn modelId="{74BDE578-1385-4973-85E0-C5AE8BF82384}" type="presOf" srcId="{F9C72492-132B-49AC-9B75-AE19D14744CD}" destId="{984144D3-361E-4337-8EC8-248C547C1F33}" srcOrd="0" destOrd="0" presId="urn:microsoft.com/office/officeart/2005/8/layout/radial4"/>
    <dgm:cxn modelId="{01FEAFA7-A71E-4150-8E54-790C2556E1FB}" srcId="{9F11D2FE-ED6B-4137-81AC-FF57F5301069}" destId="{EDE5AFAF-4120-44F8-BCAE-E08FD7D173BA}" srcOrd="0" destOrd="0" parTransId="{F9C72492-132B-49AC-9B75-AE19D14744CD}" sibTransId="{CAA4F0F1-37C9-45A7-B088-B522451814B5}"/>
    <dgm:cxn modelId="{BC43C963-F96B-40EC-9E14-EA970E030879}" type="presOf" srcId="{2D23ED67-741B-45D5-8E54-0C225BD26FDE}" destId="{31BF7881-A5A4-4757-935C-31B50D94257C}" srcOrd="0" destOrd="0" presId="urn:microsoft.com/office/officeart/2005/8/layout/radial4"/>
    <dgm:cxn modelId="{B8D6E0AE-618F-42CA-A1D0-888B15599E70}" srcId="{2D23ED67-741B-45D5-8E54-0C225BD26FDE}" destId="{9F11D2FE-ED6B-4137-81AC-FF57F5301069}" srcOrd="0" destOrd="0" parTransId="{7C1B4CC6-2E5D-449A-BDBB-7EE0D074902D}" sibTransId="{02C8F167-9AFE-47FB-AC74-2AA76B36CEFC}"/>
    <dgm:cxn modelId="{F1D7B94D-78F8-4B9C-93B1-42D3BA42FF9F}" srcId="{9F11D2FE-ED6B-4137-81AC-FF57F5301069}" destId="{D01F1C4B-7030-444C-8000-D4DECDD77257}" srcOrd="1" destOrd="0" parTransId="{636DE3A2-F455-42AB-8DF7-3C62ACB4AD78}" sibTransId="{949C2DBD-D152-4D87-9419-F21B4562A5F2}"/>
    <dgm:cxn modelId="{D8CEEBEA-424C-42DC-BAA6-CF140A51CD2E}" type="presOf" srcId="{636DE3A2-F455-42AB-8DF7-3C62ACB4AD78}" destId="{6C1165B0-5058-4FCE-9A18-3DFEAE569206}" srcOrd="0" destOrd="0" presId="urn:microsoft.com/office/officeart/2005/8/layout/radial4"/>
    <dgm:cxn modelId="{1E9E4FE0-686F-4942-B8CF-62E568306AF7}" srcId="{9F11D2FE-ED6B-4137-81AC-FF57F5301069}" destId="{11755459-E594-4DBA-B216-1924D86ACE96}" srcOrd="2" destOrd="0" parTransId="{7B27018B-6135-4B16-BA3F-E01C2D71E973}" sibTransId="{BF0819A7-A615-4617-A3AF-A04E10D82B2B}"/>
    <dgm:cxn modelId="{7327CE5E-CF39-4A47-8EA6-1B48D0BD2BC7}" type="presOf" srcId="{9F11D2FE-ED6B-4137-81AC-FF57F5301069}" destId="{C4EFCC58-5148-40E0-9CE6-37F020717210}" srcOrd="0" destOrd="0" presId="urn:microsoft.com/office/officeart/2005/8/layout/radial4"/>
    <dgm:cxn modelId="{BA318B3D-6A17-47B7-8B40-0C344730FFCD}" type="presOf" srcId="{11755459-E594-4DBA-B216-1924D86ACE96}" destId="{C876A7D7-9333-44AB-BBE7-66DC3E681FA3}" srcOrd="0" destOrd="0" presId="urn:microsoft.com/office/officeart/2005/8/layout/radial4"/>
    <dgm:cxn modelId="{5E395613-E8B3-4E92-8935-ECA0295BD979}" type="presParOf" srcId="{31BF7881-A5A4-4757-935C-31B50D94257C}" destId="{C4EFCC58-5148-40E0-9CE6-37F020717210}" srcOrd="0" destOrd="0" presId="urn:microsoft.com/office/officeart/2005/8/layout/radial4"/>
    <dgm:cxn modelId="{7D624D83-4124-40C1-B85D-84C3047C1527}" type="presParOf" srcId="{31BF7881-A5A4-4757-935C-31B50D94257C}" destId="{984144D3-361E-4337-8EC8-248C547C1F33}" srcOrd="1" destOrd="0" presId="urn:microsoft.com/office/officeart/2005/8/layout/radial4"/>
    <dgm:cxn modelId="{C659338C-843C-43E3-A0A8-D7042E623833}" type="presParOf" srcId="{31BF7881-A5A4-4757-935C-31B50D94257C}" destId="{F8597AE3-55F2-49D8-A497-688653D2C8B3}" srcOrd="2" destOrd="0" presId="urn:microsoft.com/office/officeart/2005/8/layout/radial4"/>
    <dgm:cxn modelId="{990A245E-8222-4C89-926B-6B028561D58F}" type="presParOf" srcId="{31BF7881-A5A4-4757-935C-31B50D94257C}" destId="{6C1165B0-5058-4FCE-9A18-3DFEAE569206}" srcOrd="3" destOrd="0" presId="urn:microsoft.com/office/officeart/2005/8/layout/radial4"/>
    <dgm:cxn modelId="{965EFFA9-BE0D-4BDF-AF13-99B1E5D3B237}" type="presParOf" srcId="{31BF7881-A5A4-4757-935C-31B50D94257C}" destId="{3F1EBDB4-0702-4CD3-862C-54924DD1DEE6}" srcOrd="4" destOrd="0" presId="urn:microsoft.com/office/officeart/2005/8/layout/radial4"/>
    <dgm:cxn modelId="{EE23A92E-B783-454F-9BAA-55B89207FBAC}" type="presParOf" srcId="{31BF7881-A5A4-4757-935C-31B50D94257C}" destId="{5A7CE612-4719-475C-A556-C76E2E2D4438}" srcOrd="5" destOrd="0" presId="urn:microsoft.com/office/officeart/2005/8/layout/radial4"/>
    <dgm:cxn modelId="{24B5FDA6-5D4A-4A79-895C-04C57CEA40D2}" type="presParOf" srcId="{31BF7881-A5A4-4757-935C-31B50D94257C}" destId="{C876A7D7-9333-44AB-BBE7-66DC3E681FA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F518F-B616-4068-8AF8-B0686E4CBC93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84ABE1-8831-43EB-B887-476AC9F9177A}">
      <dgm:prSet phldrT="[Tex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endParaRPr lang="en-US" sz="2000" b="1" dirty="0" smtClean="0">
            <a:solidFill>
              <a:schemeClr val="tx2"/>
            </a:solidFill>
          </a:endParaRPr>
        </a:p>
        <a:p>
          <a:r>
            <a:rPr lang="en-US" sz="2000" b="1" dirty="0" smtClean="0">
              <a:solidFill>
                <a:schemeClr val="tx2"/>
              </a:solidFill>
            </a:rPr>
            <a:t>WHO / TDR </a:t>
          </a:r>
        </a:p>
        <a:p>
          <a:r>
            <a:rPr lang="en-US" sz="2000" b="1" dirty="0" smtClean="0">
              <a:solidFill>
                <a:schemeClr val="tx2"/>
              </a:solidFill>
            </a:rPr>
            <a:t>Central registry for epidemiological surveillance of drug safety in pregnancy</a:t>
          </a:r>
        </a:p>
        <a:p>
          <a:endParaRPr lang="en-US" sz="1000" b="1" dirty="0">
            <a:solidFill>
              <a:schemeClr val="tx2"/>
            </a:solidFill>
          </a:endParaRPr>
        </a:p>
      </dgm:t>
    </dgm:pt>
    <dgm:pt modelId="{E591CDFF-D748-49E5-8AF7-A8B9085764FD}" type="parTrans" cxnId="{1C21EDF6-BF3C-491B-849A-3614166148E6}">
      <dgm:prSet/>
      <dgm:spPr/>
      <dgm:t>
        <a:bodyPr/>
        <a:lstStyle/>
        <a:p>
          <a:endParaRPr lang="en-US"/>
        </a:p>
      </dgm:t>
    </dgm:pt>
    <dgm:pt modelId="{0CCAFC2B-04B6-4D28-8127-98FE69A1FDD5}" type="sibTrans" cxnId="{1C21EDF6-BF3C-491B-849A-3614166148E6}">
      <dgm:prSet/>
      <dgm:spPr/>
      <dgm:t>
        <a:bodyPr/>
        <a:lstStyle/>
        <a:p>
          <a:endParaRPr lang="en-US"/>
        </a:p>
      </dgm:t>
    </dgm:pt>
    <dgm:pt modelId="{F983C58F-B9B4-44B9-8A6C-4F6DD70DAEA1}">
      <dgm:prSet phldrT="[Text]"/>
      <dgm:spPr>
        <a:solidFill>
          <a:srgbClr val="5AB86A">
            <a:alpha val="49804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SOUTH AFRICA</a:t>
          </a:r>
          <a:endParaRPr lang="en-US" b="1" dirty="0">
            <a:solidFill>
              <a:schemeClr val="tx2"/>
            </a:solidFill>
          </a:endParaRPr>
        </a:p>
      </dgm:t>
    </dgm:pt>
    <dgm:pt modelId="{E19C8442-C610-4ED6-A563-358888763D24}" type="parTrans" cxnId="{DCAE74FF-C9C0-4458-AF49-0B230C07CB87}">
      <dgm:prSet/>
      <dgm:spPr/>
      <dgm:t>
        <a:bodyPr/>
        <a:lstStyle/>
        <a:p>
          <a:endParaRPr lang="en-US"/>
        </a:p>
      </dgm:t>
    </dgm:pt>
    <dgm:pt modelId="{CB312165-7311-4D33-91AC-38D8F8C02387}" type="sibTrans" cxnId="{DCAE74FF-C9C0-4458-AF49-0B230C07CB87}">
      <dgm:prSet/>
      <dgm:spPr/>
      <dgm:t>
        <a:bodyPr/>
        <a:lstStyle/>
        <a:p>
          <a:endParaRPr lang="en-US"/>
        </a:p>
      </dgm:t>
    </dgm:pt>
    <dgm:pt modelId="{1CA2C756-7C2B-4CFF-87C1-C8B7FBDFD877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BOTSWANA</a:t>
          </a:r>
          <a:r>
            <a:rPr lang="en-US" dirty="0" smtClean="0">
              <a:solidFill>
                <a:schemeClr val="tx2"/>
              </a:solidFill>
            </a:rPr>
            <a:t> </a:t>
          </a:r>
          <a:endParaRPr lang="en-US" dirty="0">
            <a:solidFill>
              <a:schemeClr val="tx2"/>
            </a:solidFill>
          </a:endParaRPr>
        </a:p>
      </dgm:t>
    </dgm:pt>
    <dgm:pt modelId="{D00AC528-B840-4A52-9384-09FBF517939D}" type="parTrans" cxnId="{CC0ADD80-A068-49FA-B841-10C0CAE0034E}">
      <dgm:prSet/>
      <dgm:spPr/>
      <dgm:t>
        <a:bodyPr/>
        <a:lstStyle/>
        <a:p>
          <a:endParaRPr lang="en-US"/>
        </a:p>
      </dgm:t>
    </dgm:pt>
    <dgm:pt modelId="{2DD7FE96-2F07-48A1-8C9F-DEA70F988E92}" type="sibTrans" cxnId="{CC0ADD80-A068-49FA-B841-10C0CAE0034E}">
      <dgm:prSet/>
      <dgm:spPr/>
      <dgm:t>
        <a:bodyPr/>
        <a:lstStyle/>
        <a:p>
          <a:endParaRPr lang="en-US"/>
        </a:p>
      </dgm:t>
    </dgm:pt>
    <dgm:pt modelId="{025564D5-D0DF-460C-9A60-C42E69DDB6D8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OTHERS ….</a:t>
          </a:r>
        </a:p>
        <a:p>
          <a:r>
            <a:rPr lang="en-US" b="1" dirty="0" smtClean="0">
              <a:solidFill>
                <a:schemeClr val="tx2"/>
              </a:solidFill>
            </a:rPr>
            <a:t>MSF, Brazil,  MOZAMBIQUE</a:t>
          </a:r>
        </a:p>
        <a:p>
          <a:r>
            <a:rPr lang="en-US" b="1" dirty="0" smtClean="0">
              <a:solidFill>
                <a:schemeClr val="tx2"/>
              </a:solidFill>
            </a:rPr>
            <a:t>UGANDA</a:t>
          </a:r>
        </a:p>
        <a:p>
          <a:r>
            <a:rPr lang="en-US" b="1" dirty="0" smtClean="0">
              <a:solidFill>
                <a:schemeClr val="tx2"/>
              </a:solidFill>
            </a:rPr>
            <a:t>   </a:t>
          </a:r>
          <a:endParaRPr lang="en-US" b="1" dirty="0">
            <a:solidFill>
              <a:schemeClr val="tx2"/>
            </a:solidFill>
          </a:endParaRPr>
        </a:p>
      </dgm:t>
    </dgm:pt>
    <dgm:pt modelId="{1C6AFC97-A96D-41F7-9EBF-2144FB87E5AD}" type="parTrans" cxnId="{8C1A68E4-3A3E-4072-AB4A-3353544BB554}">
      <dgm:prSet/>
      <dgm:spPr/>
      <dgm:t>
        <a:bodyPr/>
        <a:lstStyle/>
        <a:p>
          <a:endParaRPr lang="en-US"/>
        </a:p>
      </dgm:t>
    </dgm:pt>
    <dgm:pt modelId="{421B85E3-4E6E-4416-805E-8BCC65515544}" type="sibTrans" cxnId="{8C1A68E4-3A3E-4072-AB4A-3353544BB554}">
      <dgm:prSet/>
      <dgm:spPr/>
      <dgm:t>
        <a:bodyPr/>
        <a:lstStyle/>
        <a:p>
          <a:endParaRPr lang="en-US"/>
        </a:p>
      </dgm:t>
    </dgm:pt>
    <dgm:pt modelId="{C9834350-4060-4EE9-87A6-B057E328D351}">
      <dgm:prSet phldrT="[Text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MALAWI</a:t>
          </a:r>
          <a:endParaRPr lang="en-US" b="1" dirty="0">
            <a:solidFill>
              <a:schemeClr val="tx2"/>
            </a:solidFill>
          </a:endParaRPr>
        </a:p>
      </dgm:t>
    </dgm:pt>
    <dgm:pt modelId="{EBC4E2C0-5D1F-490D-ACC0-EC56900932BA}" type="parTrans" cxnId="{CF143AA9-3330-4A71-B848-5B6FD195154C}">
      <dgm:prSet/>
      <dgm:spPr/>
      <dgm:t>
        <a:bodyPr/>
        <a:lstStyle/>
        <a:p>
          <a:endParaRPr lang="en-US"/>
        </a:p>
      </dgm:t>
    </dgm:pt>
    <dgm:pt modelId="{1ACC7389-1F1A-40D5-A2C6-7CF5BEBAF79E}" type="sibTrans" cxnId="{CF143AA9-3330-4A71-B848-5B6FD195154C}">
      <dgm:prSet/>
      <dgm:spPr/>
      <dgm:t>
        <a:bodyPr/>
        <a:lstStyle/>
        <a:p>
          <a:endParaRPr lang="en-US"/>
        </a:p>
      </dgm:t>
    </dgm:pt>
    <dgm:pt modelId="{82FC00C5-8B84-4D95-B85A-01DF0CDB382E}">
      <dgm:prSet phldrT="[Text]"/>
      <dgm:spPr/>
      <dgm:t>
        <a:bodyPr/>
        <a:lstStyle/>
        <a:p>
          <a:endParaRPr lang="fr-FR"/>
        </a:p>
      </dgm:t>
    </dgm:pt>
    <dgm:pt modelId="{92ACE7FF-BE64-4F87-BC69-854AD43CA3B4}" type="parTrans" cxnId="{CFDA5A14-129E-4972-A061-BE82D422E2C0}">
      <dgm:prSet/>
      <dgm:spPr/>
      <dgm:t>
        <a:bodyPr/>
        <a:lstStyle/>
        <a:p>
          <a:endParaRPr lang="fr-FR"/>
        </a:p>
      </dgm:t>
    </dgm:pt>
    <dgm:pt modelId="{1672CE76-6AD9-4A62-97F0-7B39C109608C}" type="sibTrans" cxnId="{CFDA5A14-129E-4972-A061-BE82D422E2C0}">
      <dgm:prSet/>
      <dgm:spPr/>
      <dgm:t>
        <a:bodyPr/>
        <a:lstStyle/>
        <a:p>
          <a:endParaRPr lang="fr-FR"/>
        </a:p>
      </dgm:t>
    </dgm:pt>
    <dgm:pt modelId="{29C4ABC6-D113-4D96-8B0F-6A485FA7805C}" type="pres">
      <dgm:prSet presAssocID="{762F518F-B616-4068-8AF8-B0686E4CBC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EBFE0F-AF5A-4BC5-8E05-4EA082885D0E}" type="pres">
      <dgm:prSet presAssocID="{762F518F-B616-4068-8AF8-B0686E4CBC93}" presName="radial" presStyleCnt="0">
        <dgm:presLayoutVars>
          <dgm:animLvl val="ctr"/>
        </dgm:presLayoutVars>
      </dgm:prSet>
      <dgm:spPr/>
    </dgm:pt>
    <dgm:pt modelId="{B3ED9EFB-77F9-4E9B-B5AB-91B6BB8116D8}" type="pres">
      <dgm:prSet presAssocID="{BF84ABE1-8831-43EB-B887-476AC9F9177A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696E2966-39E7-4116-9AAB-BAD5CE498806}" type="pres">
      <dgm:prSet presAssocID="{F983C58F-B9B4-44B9-8A6C-4F6DD70DAEA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94FD3-71BD-4E31-BAC2-9F401BA3A222}" type="pres">
      <dgm:prSet presAssocID="{1CA2C756-7C2B-4CFF-87C1-C8B7FBDFD877}" presName="node" presStyleLbl="vennNode1" presStyleIdx="2" presStyleCnt="5" custRadScaleRad="103848" custRadScaleInc="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0325D-497E-4358-AF27-F5D4ECF540B8}" type="pres">
      <dgm:prSet presAssocID="{025564D5-D0DF-460C-9A60-C42E69DDB6D8}" presName="node" presStyleLbl="vennNode1" presStyleIdx="3" presStyleCnt="5" custRadScaleRad="95788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3E5E-E596-477B-A198-65CD97A88A46}" type="pres">
      <dgm:prSet presAssocID="{C9834350-4060-4EE9-87A6-B057E328D35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383AF-822A-4184-84DF-BAF721B22133}" type="presOf" srcId="{C9834350-4060-4EE9-87A6-B057E328D351}" destId="{BA633E5E-E596-477B-A198-65CD97A88A46}" srcOrd="0" destOrd="0" presId="urn:microsoft.com/office/officeart/2005/8/layout/radial3"/>
    <dgm:cxn modelId="{6BC2C389-A038-4CD4-9233-C3B988BAF884}" type="presOf" srcId="{762F518F-B616-4068-8AF8-B0686E4CBC93}" destId="{29C4ABC6-D113-4D96-8B0F-6A485FA7805C}" srcOrd="0" destOrd="0" presId="urn:microsoft.com/office/officeart/2005/8/layout/radial3"/>
    <dgm:cxn modelId="{4D1B2BF1-3AF0-4192-A5FC-DDD536BAD3EA}" type="presOf" srcId="{BF84ABE1-8831-43EB-B887-476AC9F9177A}" destId="{B3ED9EFB-77F9-4E9B-B5AB-91B6BB8116D8}" srcOrd="0" destOrd="0" presId="urn:microsoft.com/office/officeart/2005/8/layout/radial3"/>
    <dgm:cxn modelId="{1C21EDF6-BF3C-491B-849A-3614166148E6}" srcId="{762F518F-B616-4068-8AF8-B0686E4CBC93}" destId="{BF84ABE1-8831-43EB-B887-476AC9F9177A}" srcOrd="0" destOrd="0" parTransId="{E591CDFF-D748-49E5-8AF7-A8B9085764FD}" sibTransId="{0CCAFC2B-04B6-4D28-8127-98FE69A1FDD5}"/>
    <dgm:cxn modelId="{204D7812-AFC2-4272-80A4-1E168083BD39}" type="presOf" srcId="{1CA2C756-7C2B-4CFF-87C1-C8B7FBDFD877}" destId="{07394FD3-71BD-4E31-BAC2-9F401BA3A222}" srcOrd="0" destOrd="0" presId="urn:microsoft.com/office/officeart/2005/8/layout/radial3"/>
    <dgm:cxn modelId="{43E475AB-4649-4930-9FC8-EE7B8DB1C4E1}" type="presOf" srcId="{025564D5-D0DF-460C-9A60-C42E69DDB6D8}" destId="{6DA0325D-497E-4358-AF27-F5D4ECF540B8}" srcOrd="0" destOrd="0" presId="urn:microsoft.com/office/officeart/2005/8/layout/radial3"/>
    <dgm:cxn modelId="{DCAE74FF-C9C0-4458-AF49-0B230C07CB87}" srcId="{BF84ABE1-8831-43EB-B887-476AC9F9177A}" destId="{F983C58F-B9B4-44B9-8A6C-4F6DD70DAEA1}" srcOrd="0" destOrd="0" parTransId="{E19C8442-C610-4ED6-A563-358888763D24}" sibTransId="{CB312165-7311-4D33-91AC-38D8F8C02387}"/>
    <dgm:cxn modelId="{CC0ADD80-A068-49FA-B841-10C0CAE0034E}" srcId="{BF84ABE1-8831-43EB-B887-476AC9F9177A}" destId="{1CA2C756-7C2B-4CFF-87C1-C8B7FBDFD877}" srcOrd="1" destOrd="0" parTransId="{D00AC528-B840-4A52-9384-09FBF517939D}" sibTransId="{2DD7FE96-2F07-48A1-8C9F-DEA70F988E92}"/>
    <dgm:cxn modelId="{900A1C85-413C-472F-A185-077297BCF068}" type="presOf" srcId="{F983C58F-B9B4-44B9-8A6C-4F6DD70DAEA1}" destId="{696E2966-39E7-4116-9AAB-BAD5CE498806}" srcOrd="0" destOrd="0" presId="urn:microsoft.com/office/officeart/2005/8/layout/radial3"/>
    <dgm:cxn modelId="{CF143AA9-3330-4A71-B848-5B6FD195154C}" srcId="{BF84ABE1-8831-43EB-B887-476AC9F9177A}" destId="{C9834350-4060-4EE9-87A6-B057E328D351}" srcOrd="3" destOrd="0" parTransId="{EBC4E2C0-5D1F-490D-ACC0-EC56900932BA}" sibTransId="{1ACC7389-1F1A-40D5-A2C6-7CF5BEBAF79E}"/>
    <dgm:cxn modelId="{CFDA5A14-129E-4972-A061-BE82D422E2C0}" srcId="{762F518F-B616-4068-8AF8-B0686E4CBC93}" destId="{82FC00C5-8B84-4D95-B85A-01DF0CDB382E}" srcOrd="1" destOrd="0" parTransId="{92ACE7FF-BE64-4F87-BC69-854AD43CA3B4}" sibTransId="{1672CE76-6AD9-4A62-97F0-7B39C109608C}"/>
    <dgm:cxn modelId="{8C1A68E4-3A3E-4072-AB4A-3353544BB554}" srcId="{BF84ABE1-8831-43EB-B887-476AC9F9177A}" destId="{025564D5-D0DF-460C-9A60-C42E69DDB6D8}" srcOrd="2" destOrd="0" parTransId="{1C6AFC97-A96D-41F7-9EBF-2144FB87E5AD}" sibTransId="{421B85E3-4E6E-4416-805E-8BCC65515544}"/>
    <dgm:cxn modelId="{BBA06B28-7524-41DC-BC9B-068255A2FCAD}" type="presParOf" srcId="{29C4ABC6-D113-4D96-8B0F-6A485FA7805C}" destId="{93EBFE0F-AF5A-4BC5-8E05-4EA082885D0E}" srcOrd="0" destOrd="0" presId="urn:microsoft.com/office/officeart/2005/8/layout/radial3"/>
    <dgm:cxn modelId="{93932873-2F84-4195-9250-4BF4BA4B9781}" type="presParOf" srcId="{93EBFE0F-AF5A-4BC5-8E05-4EA082885D0E}" destId="{B3ED9EFB-77F9-4E9B-B5AB-91B6BB8116D8}" srcOrd="0" destOrd="0" presId="urn:microsoft.com/office/officeart/2005/8/layout/radial3"/>
    <dgm:cxn modelId="{BFC89C14-CC28-46BD-AD85-D864CEB53A5A}" type="presParOf" srcId="{93EBFE0F-AF5A-4BC5-8E05-4EA082885D0E}" destId="{696E2966-39E7-4116-9AAB-BAD5CE498806}" srcOrd="1" destOrd="0" presId="urn:microsoft.com/office/officeart/2005/8/layout/radial3"/>
    <dgm:cxn modelId="{4F5CAE74-DE61-485E-BB45-A92DFC27C286}" type="presParOf" srcId="{93EBFE0F-AF5A-4BC5-8E05-4EA082885D0E}" destId="{07394FD3-71BD-4E31-BAC2-9F401BA3A222}" srcOrd="2" destOrd="0" presId="urn:microsoft.com/office/officeart/2005/8/layout/radial3"/>
    <dgm:cxn modelId="{5B32198D-3591-4C22-BF14-C9E05C0C5DFE}" type="presParOf" srcId="{93EBFE0F-AF5A-4BC5-8E05-4EA082885D0E}" destId="{6DA0325D-497E-4358-AF27-F5D4ECF540B8}" srcOrd="3" destOrd="0" presId="urn:microsoft.com/office/officeart/2005/8/layout/radial3"/>
    <dgm:cxn modelId="{E6618994-2298-447B-95D2-E4F9C6CDE6F9}" type="presParOf" srcId="{93EBFE0F-AF5A-4BC5-8E05-4EA082885D0E}" destId="{BA633E5E-E596-477B-A198-65CD97A88A4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2F518F-B616-4068-8AF8-B0686E4CBC93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84ABE1-8831-43EB-B887-476AC9F9177A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sz="2000" b="1" dirty="0" smtClean="0"/>
            <a:t>UNITAID partnership</a:t>
          </a:r>
        </a:p>
        <a:p>
          <a:r>
            <a:rPr lang="en-US" sz="2000" b="1" dirty="0" smtClean="0"/>
            <a:t>WHO / TDR central database for safety evaluation of DTG</a:t>
          </a:r>
        </a:p>
        <a:p>
          <a:endParaRPr lang="en-US" sz="1000" b="1" dirty="0"/>
        </a:p>
      </dgm:t>
    </dgm:pt>
    <dgm:pt modelId="{E591CDFF-D748-49E5-8AF7-A8B9085764FD}" type="parTrans" cxnId="{1C21EDF6-BF3C-491B-849A-3614166148E6}">
      <dgm:prSet/>
      <dgm:spPr/>
      <dgm:t>
        <a:bodyPr/>
        <a:lstStyle/>
        <a:p>
          <a:endParaRPr lang="en-US"/>
        </a:p>
      </dgm:t>
    </dgm:pt>
    <dgm:pt modelId="{0CCAFC2B-04B6-4D28-8127-98FE69A1FDD5}" type="sibTrans" cxnId="{1C21EDF6-BF3C-491B-849A-3614166148E6}">
      <dgm:prSet/>
      <dgm:spPr/>
      <dgm:t>
        <a:bodyPr/>
        <a:lstStyle/>
        <a:p>
          <a:endParaRPr lang="en-US"/>
        </a:p>
      </dgm:t>
    </dgm:pt>
    <dgm:pt modelId="{F983C58F-B9B4-44B9-8A6C-4F6DD70DAEA1}">
      <dgm:prSet phldrT="[Text]" custT="1"/>
      <dgm:spPr>
        <a:solidFill>
          <a:srgbClr val="5AB86A">
            <a:alpha val="49804"/>
          </a:srgbClr>
        </a:solidFill>
      </dgm:spPr>
      <dgm:t>
        <a:bodyPr/>
        <a:lstStyle/>
        <a:p>
          <a:r>
            <a:rPr lang="en-US" sz="2200" dirty="0" smtClean="0"/>
            <a:t>South Africa</a:t>
          </a:r>
        </a:p>
        <a:p>
          <a:r>
            <a:rPr lang="en-US" sz="1200" dirty="0" smtClean="0"/>
            <a:t>MoH and UCT</a:t>
          </a:r>
          <a:endParaRPr lang="en-US" sz="1200" dirty="0"/>
        </a:p>
      </dgm:t>
    </dgm:pt>
    <dgm:pt modelId="{E19C8442-C610-4ED6-A563-358888763D24}" type="parTrans" cxnId="{DCAE74FF-C9C0-4458-AF49-0B230C07CB87}">
      <dgm:prSet/>
      <dgm:spPr/>
      <dgm:t>
        <a:bodyPr/>
        <a:lstStyle/>
        <a:p>
          <a:endParaRPr lang="en-US"/>
        </a:p>
      </dgm:t>
    </dgm:pt>
    <dgm:pt modelId="{CB312165-7311-4D33-91AC-38D8F8C02387}" type="sibTrans" cxnId="{DCAE74FF-C9C0-4458-AF49-0B230C07CB87}">
      <dgm:prSet/>
      <dgm:spPr/>
      <dgm:t>
        <a:bodyPr/>
        <a:lstStyle/>
        <a:p>
          <a:endParaRPr lang="en-US"/>
        </a:p>
      </dgm:t>
    </dgm:pt>
    <dgm:pt modelId="{1CA2C756-7C2B-4CFF-87C1-C8B7FBDFD877}">
      <dgm:prSet phldrT="[Text]" custT="1"/>
      <dgm:spPr>
        <a:solidFill>
          <a:schemeClr val="bg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000" dirty="0" smtClean="0"/>
            <a:t>Botswana</a:t>
          </a:r>
        </a:p>
        <a:p>
          <a:r>
            <a:rPr lang="en-US" sz="1200" dirty="0" smtClean="0"/>
            <a:t>MoH, IACAP  </a:t>
          </a:r>
          <a:endParaRPr lang="en-US" sz="1200" dirty="0"/>
        </a:p>
      </dgm:t>
    </dgm:pt>
    <dgm:pt modelId="{D00AC528-B840-4A52-9384-09FBF517939D}" type="parTrans" cxnId="{CC0ADD80-A068-49FA-B841-10C0CAE0034E}">
      <dgm:prSet/>
      <dgm:spPr/>
      <dgm:t>
        <a:bodyPr/>
        <a:lstStyle/>
        <a:p>
          <a:endParaRPr lang="en-US"/>
        </a:p>
      </dgm:t>
    </dgm:pt>
    <dgm:pt modelId="{2DD7FE96-2F07-48A1-8C9F-DEA70F988E92}" type="sibTrans" cxnId="{CC0ADD80-A068-49FA-B841-10C0CAE0034E}">
      <dgm:prSet/>
      <dgm:spPr/>
      <dgm:t>
        <a:bodyPr/>
        <a:lstStyle/>
        <a:p>
          <a:endParaRPr lang="en-US"/>
        </a:p>
      </dgm:t>
    </dgm:pt>
    <dgm:pt modelId="{025564D5-D0DF-460C-9A60-C42E69DDB6D8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200" dirty="0" smtClean="0"/>
            <a:t>Brazil</a:t>
          </a:r>
        </a:p>
        <a:p>
          <a:r>
            <a:rPr lang="en-US" sz="1200" dirty="0" smtClean="0"/>
            <a:t>MoH</a:t>
          </a:r>
          <a:endParaRPr lang="en-US" sz="1200" dirty="0"/>
        </a:p>
      </dgm:t>
    </dgm:pt>
    <dgm:pt modelId="{1C6AFC97-A96D-41F7-9EBF-2144FB87E5AD}" type="parTrans" cxnId="{8C1A68E4-3A3E-4072-AB4A-3353544BB554}">
      <dgm:prSet/>
      <dgm:spPr/>
      <dgm:t>
        <a:bodyPr/>
        <a:lstStyle/>
        <a:p>
          <a:endParaRPr lang="en-US"/>
        </a:p>
      </dgm:t>
    </dgm:pt>
    <dgm:pt modelId="{421B85E3-4E6E-4416-805E-8BCC65515544}" type="sibTrans" cxnId="{8C1A68E4-3A3E-4072-AB4A-3353544BB554}">
      <dgm:prSet/>
      <dgm:spPr/>
      <dgm:t>
        <a:bodyPr/>
        <a:lstStyle/>
        <a:p>
          <a:endParaRPr lang="en-US"/>
        </a:p>
      </dgm:t>
    </dgm:pt>
    <dgm:pt modelId="{C9834350-4060-4EE9-87A6-B057E328D351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200" dirty="0" smtClean="0"/>
            <a:t>Kenya</a:t>
          </a:r>
        </a:p>
        <a:p>
          <a:r>
            <a:rPr lang="en-US" sz="1200" dirty="0" smtClean="0"/>
            <a:t>MOH and IACAP</a:t>
          </a:r>
          <a:endParaRPr lang="en-US" sz="1200" dirty="0"/>
        </a:p>
      </dgm:t>
    </dgm:pt>
    <dgm:pt modelId="{EBC4E2C0-5D1F-490D-ACC0-EC56900932BA}" type="parTrans" cxnId="{CF143AA9-3330-4A71-B848-5B6FD195154C}">
      <dgm:prSet/>
      <dgm:spPr/>
      <dgm:t>
        <a:bodyPr/>
        <a:lstStyle/>
        <a:p>
          <a:endParaRPr lang="en-US"/>
        </a:p>
      </dgm:t>
    </dgm:pt>
    <dgm:pt modelId="{1ACC7389-1F1A-40D5-A2C6-7CF5BEBAF79E}" type="sibTrans" cxnId="{CF143AA9-3330-4A71-B848-5B6FD195154C}">
      <dgm:prSet/>
      <dgm:spPr/>
      <dgm:t>
        <a:bodyPr/>
        <a:lstStyle/>
        <a:p>
          <a:endParaRPr lang="en-US"/>
        </a:p>
      </dgm:t>
    </dgm:pt>
    <dgm:pt modelId="{29C4ABC6-D113-4D96-8B0F-6A485FA7805C}" type="pres">
      <dgm:prSet presAssocID="{762F518F-B616-4068-8AF8-B0686E4CBC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EBFE0F-AF5A-4BC5-8E05-4EA082885D0E}" type="pres">
      <dgm:prSet presAssocID="{762F518F-B616-4068-8AF8-B0686E4CBC93}" presName="radial" presStyleCnt="0">
        <dgm:presLayoutVars>
          <dgm:animLvl val="ctr"/>
        </dgm:presLayoutVars>
      </dgm:prSet>
      <dgm:spPr/>
    </dgm:pt>
    <dgm:pt modelId="{B3ED9EFB-77F9-4E9B-B5AB-91B6BB8116D8}" type="pres">
      <dgm:prSet presAssocID="{BF84ABE1-8831-43EB-B887-476AC9F9177A}" presName="centerShape" presStyleLbl="vennNode1" presStyleIdx="0" presStyleCnt="5" custLinFactNeighborX="0" custLinFactNeighborY="-1981"/>
      <dgm:spPr/>
      <dgm:t>
        <a:bodyPr/>
        <a:lstStyle/>
        <a:p>
          <a:endParaRPr lang="en-US"/>
        </a:p>
      </dgm:t>
    </dgm:pt>
    <dgm:pt modelId="{696E2966-39E7-4116-9AAB-BAD5CE498806}" type="pres">
      <dgm:prSet presAssocID="{F983C58F-B9B4-44B9-8A6C-4F6DD70DAEA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94FD3-71BD-4E31-BAC2-9F401BA3A222}" type="pres">
      <dgm:prSet presAssocID="{1CA2C756-7C2B-4CFF-87C1-C8B7FBDFD877}" presName="node" presStyleLbl="vennNode1" presStyleIdx="2" presStyleCnt="5" custRadScaleRad="103494" custRadScaleInc="-8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0325D-497E-4358-AF27-F5D4ECF540B8}" type="pres">
      <dgm:prSet presAssocID="{025564D5-D0DF-460C-9A60-C42E69DDB6D8}" presName="node" presStyleLbl="vennNode1" presStyleIdx="3" presStyleCnt="5" custRadScaleRad="94445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3E5E-E596-477B-A198-65CD97A88A46}" type="pres">
      <dgm:prSet presAssocID="{C9834350-4060-4EE9-87A6-B057E328D351}" presName="node" presStyleLbl="vennNode1" presStyleIdx="4" presStyleCnt="5" custRadScaleRad="106973" custRadScaleInc="6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536F1-F390-44E2-9BA2-4960CCA71E26}" type="presOf" srcId="{BF84ABE1-8831-43EB-B887-476AC9F9177A}" destId="{B3ED9EFB-77F9-4E9B-B5AB-91B6BB8116D8}" srcOrd="0" destOrd="0" presId="urn:microsoft.com/office/officeart/2005/8/layout/radial3"/>
    <dgm:cxn modelId="{B554BAFF-722A-4F30-9BAB-1EB33C28BBBF}" type="presOf" srcId="{F983C58F-B9B4-44B9-8A6C-4F6DD70DAEA1}" destId="{696E2966-39E7-4116-9AAB-BAD5CE498806}" srcOrd="0" destOrd="0" presId="urn:microsoft.com/office/officeart/2005/8/layout/radial3"/>
    <dgm:cxn modelId="{629408BA-087E-4DC9-9C22-D512FC6E01CA}" type="presOf" srcId="{025564D5-D0DF-460C-9A60-C42E69DDB6D8}" destId="{6DA0325D-497E-4358-AF27-F5D4ECF540B8}" srcOrd="0" destOrd="0" presId="urn:microsoft.com/office/officeart/2005/8/layout/radial3"/>
    <dgm:cxn modelId="{1C21EDF6-BF3C-491B-849A-3614166148E6}" srcId="{762F518F-B616-4068-8AF8-B0686E4CBC93}" destId="{BF84ABE1-8831-43EB-B887-476AC9F9177A}" srcOrd="0" destOrd="0" parTransId="{E591CDFF-D748-49E5-8AF7-A8B9085764FD}" sibTransId="{0CCAFC2B-04B6-4D28-8127-98FE69A1FDD5}"/>
    <dgm:cxn modelId="{CF143AA9-3330-4A71-B848-5B6FD195154C}" srcId="{BF84ABE1-8831-43EB-B887-476AC9F9177A}" destId="{C9834350-4060-4EE9-87A6-B057E328D351}" srcOrd="3" destOrd="0" parTransId="{EBC4E2C0-5D1F-490D-ACC0-EC56900932BA}" sibTransId="{1ACC7389-1F1A-40D5-A2C6-7CF5BEBAF79E}"/>
    <dgm:cxn modelId="{7FA3F310-EE62-420D-AC6D-CC317F980A9E}" type="presOf" srcId="{762F518F-B616-4068-8AF8-B0686E4CBC93}" destId="{29C4ABC6-D113-4D96-8B0F-6A485FA7805C}" srcOrd="0" destOrd="0" presId="urn:microsoft.com/office/officeart/2005/8/layout/radial3"/>
    <dgm:cxn modelId="{66A405F2-C07C-463D-8E81-31340BDC470E}" type="presOf" srcId="{C9834350-4060-4EE9-87A6-B057E328D351}" destId="{BA633E5E-E596-477B-A198-65CD97A88A46}" srcOrd="0" destOrd="0" presId="urn:microsoft.com/office/officeart/2005/8/layout/radial3"/>
    <dgm:cxn modelId="{CC0ADD80-A068-49FA-B841-10C0CAE0034E}" srcId="{BF84ABE1-8831-43EB-B887-476AC9F9177A}" destId="{1CA2C756-7C2B-4CFF-87C1-C8B7FBDFD877}" srcOrd="1" destOrd="0" parTransId="{D00AC528-B840-4A52-9384-09FBF517939D}" sibTransId="{2DD7FE96-2F07-48A1-8C9F-DEA70F988E92}"/>
    <dgm:cxn modelId="{D3878A7C-3A73-4A06-9779-66E50E7C3966}" type="presOf" srcId="{1CA2C756-7C2B-4CFF-87C1-C8B7FBDFD877}" destId="{07394FD3-71BD-4E31-BAC2-9F401BA3A222}" srcOrd="0" destOrd="0" presId="urn:microsoft.com/office/officeart/2005/8/layout/radial3"/>
    <dgm:cxn modelId="{DCAE74FF-C9C0-4458-AF49-0B230C07CB87}" srcId="{BF84ABE1-8831-43EB-B887-476AC9F9177A}" destId="{F983C58F-B9B4-44B9-8A6C-4F6DD70DAEA1}" srcOrd="0" destOrd="0" parTransId="{E19C8442-C610-4ED6-A563-358888763D24}" sibTransId="{CB312165-7311-4D33-91AC-38D8F8C02387}"/>
    <dgm:cxn modelId="{8C1A68E4-3A3E-4072-AB4A-3353544BB554}" srcId="{BF84ABE1-8831-43EB-B887-476AC9F9177A}" destId="{025564D5-D0DF-460C-9A60-C42E69DDB6D8}" srcOrd="2" destOrd="0" parTransId="{1C6AFC97-A96D-41F7-9EBF-2144FB87E5AD}" sibTransId="{421B85E3-4E6E-4416-805E-8BCC65515544}"/>
    <dgm:cxn modelId="{176F8DE3-4BD4-41D3-8BE1-5CBEC31CF958}" type="presParOf" srcId="{29C4ABC6-D113-4D96-8B0F-6A485FA7805C}" destId="{93EBFE0F-AF5A-4BC5-8E05-4EA082885D0E}" srcOrd="0" destOrd="0" presId="urn:microsoft.com/office/officeart/2005/8/layout/radial3"/>
    <dgm:cxn modelId="{D92950D9-A89D-48F0-A584-8F1566891F65}" type="presParOf" srcId="{93EBFE0F-AF5A-4BC5-8E05-4EA082885D0E}" destId="{B3ED9EFB-77F9-4E9B-B5AB-91B6BB8116D8}" srcOrd="0" destOrd="0" presId="urn:microsoft.com/office/officeart/2005/8/layout/radial3"/>
    <dgm:cxn modelId="{61DF7237-1D41-4103-9D09-34855C235F3D}" type="presParOf" srcId="{93EBFE0F-AF5A-4BC5-8E05-4EA082885D0E}" destId="{696E2966-39E7-4116-9AAB-BAD5CE498806}" srcOrd="1" destOrd="0" presId="urn:microsoft.com/office/officeart/2005/8/layout/radial3"/>
    <dgm:cxn modelId="{EE5964FC-A819-4DFA-88EB-E16FC8E1EDD0}" type="presParOf" srcId="{93EBFE0F-AF5A-4BC5-8E05-4EA082885D0E}" destId="{07394FD3-71BD-4E31-BAC2-9F401BA3A222}" srcOrd="2" destOrd="0" presId="urn:microsoft.com/office/officeart/2005/8/layout/radial3"/>
    <dgm:cxn modelId="{73991EBF-6F1E-4DDE-AD90-C9A52B50F78F}" type="presParOf" srcId="{93EBFE0F-AF5A-4BC5-8E05-4EA082885D0E}" destId="{6DA0325D-497E-4358-AF27-F5D4ECF540B8}" srcOrd="3" destOrd="0" presId="urn:microsoft.com/office/officeart/2005/8/layout/radial3"/>
    <dgm:cxn modelId="{D9E5768E-0DD4-4FB1-B446-DE5C6E0F5392}" type="presParOf" srcId="{93EBFE0F-AF5A-4BC5-8E05-4EA082885D0E}" destId="{BA633E5E-E596-477B-A198-65CD97A88A4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FCC58-5148-40E0-9CE6-37F020717210}">
      <dsp:nvSpPr>
        <dsp:cNvPr id="0" name=""/>
        <dsp:cNvSpPr/>
      </dsp:nvSpPr>
      <dsp:spPr>
        <a:xfrm>
          <a:off x="1461149" y="1252364"/>
          <a:ext cx="1052139" cy="105213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*ARV toxicity monitoring approaches</a:t>
          </a:r>
        </a:p>
      </dsp:txBody>
      <dsp:txXfrm>
        <a:off x="1615231" y="1406446"/>
        <a:ext cx="743975" cy="743975"/>
      </dsp:txXfrm>
    </dsp:sp>
    <dsp:sp modelId="{984144D3-361E-4337-8EC8-248C547C1F33}">
      <dsp:nvSpPr>
        <dsp:cNvPr id="0" name=""/>
        <dsp:cNvSpPr/>
      </dsp:nvSpPr>
      <dsp:spPr>
        <a:xfrm rot="12900000">
          <a:off x="785069" y="1068814"/>
          <a:ext cx="805659" cy="299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97AE3-55F2-49D8-A497-688653D2C8B3}">
      <dsp:nvSpPr>
        <dsp:cNvPr id="0" name=""/>
        <dsp:cNvSpPr/>
      </dsp:nvSpPr>
      <dsp:spPr>
        <a:xfrm>
          <a:off x="358154" y="587878"/>
          <a:ext cx="999532" cy="799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Routine monitoring</a:t>
          </a:r>
        </a:p>
      </dsp:txBody>
      <dsp:txXfrm>
        <a:off x="381574" y="611298"/>
        <a:ext cx="952692" cy="752786"/>
      </dsp:txXfrm>
    </dsp:sp>
    <dsp:sp modelId="{6C1165B0-5058-4FCE-9A18-3DFEAE569206}">
      <dsp:nvSpPr>
        <dsp:cNvPr id="0" name=""/>
        <dsp:cNvSpPr/>
      </dsp:nvSpPr>
      <dsp:spPr>
        <a:xfrm rot="16200000">
          <a:off x="1584389" y="652715"/>
          <a:ext cx="805659" cy="299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EBDB4-0702-4CD3-862C-54924DD1DEE6}">
      <dsp:nvSpPr>
        <dsp:cNvPr id="0" name=""/>
        <dsp:cNvSpPr/>
      </dsp:nvSpPr>
      <dsp:spPr>
        <a:xfrm>
          <a:off x="1487453" y="2"/>
          <a:ext cx="999532" cy="799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Active surveillance (general population)</a:t>
          </a:r>
        </a:p>
      </dsp:txBody>
      <dsp:txXfrm>
        <a:off x="1510873" y="23422"/>
        <a:ext cx="952692" cy="752786"/>
      </dsp:txXfrm>
    </dsp:sp>
    <dsp:sp modelId="{5A7CE612-4719-475C-A556-C76E2E2D4438}">
      <dsp:nvSpPr>
        <dsp:cNvPr id="0" name=""/>
        <dsp:cNvSpPr/>
      </dsp:nvSpPr>
      <dsp:spPr>
        <a:xfrm rot="19500000">
          <a:off x="2383709" y="1068814"/>
          <a:ext cx="805659" cy="299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6A7D7-9333-44AB-BBE7-66DC3E681FA3}">
      <dsp:nvSpPr>
        <dsp:cNvPr id="0" name=""/>
        <dsp:cNvSpPr/>
      </dsp:nvSpPr>
      <dsp:spPr>
        <a:xfrm>
          <a:off x="2616751" y="587878"/>
          <a:ext cx="999532" cy="799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Pregnancy registry/birth defect surveillance</a:t>
          </a:r>
        </a:p>
      </dsp:txBody>
      <dsp:txXfrm>
        <a:off x="2640171" y="611298"/>
        <a:ext cx="952692" cy="752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D9EFB-77F9-4E9B-B5AB-91B6BB8116D8}">
      <dsp:nvSpPr>
        <dsp:cNvPr id="0" name=""/>
        <dsp:cNvSpPr/>
      </dsp:nvSpPr>
      <dsp:spPr>
        <a:xfrm>
          <a:off x="4386091" y="1372743"/>
          <a:ext cx="3419817" cy="3419817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WHO / TDR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Central registry for epidemiological surveillance of drug safety in pregnancy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tx2"/>
            </a:solidFill>
          </a:endParaRPr>
        </a:p>
      </dsp:txBody>
      <dsp:txXfrm>
        <a:off x="4886912" y="1873564"/>
        <a:ext cx="2418175" cy="2418175"/>
      </dsp:txXfrm>
    </dsp:sp>
    <dsp:sp modelId="{696E2966-39E7-4116-9AAB-BAD5CE498806}">
      <dsp:nvSpPr>
        <dsp:cNvPr id="0" name=""/>
        <dsp:cNvSpPr/>
      </dsp:nvSpPr>
      <dsp:spPr>
        <a:xfrm>
          <a:off x="5241045" y="610"/>
          <a:ext cx="1709908" cy="1709908"/>
        </a:xfrm>
        <a:prstGeom prst="ellipse">
          <a:avLst/>
        </a:prstGeom>
        <a:solidFill>
          <a:srgbClr val="5AB86A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2"/>
              </a:solidFill>
            </a:rPr>
            <a:t>SOUTH AFRICA</a:t>
          </a:r>
          <a:endParaRPr lang="en-US" sz="1300" b="1" kern="1200" dirty="0">
            <a:solidFill>
              <a:schemeClr val="tx2"/>
            </a:solidFill>
          </a:endParaRPr>
        </a:p>
      </dsp:txBody>
      <dsp:txXfrm>
        <a:off x="5491455" y="251020"/>
        <a:ext cx="1209088" cy="1209088"/>
      </dsp:txXfrm>
    </dsp:sp>
    <dsp:sp modelId="{07394FD3-71BD-4E31-BAC2-9F401BA3A222}">
      <dsp:nvSpPr>
        <dsp:cNvPr id="0" name=""/>
        <dsp:cNvSpPr/>
      </dsp:nvSpPr>
      <dsp:spPr>
        <a:xfrm>
          <a:off x="7553826" y="2232238"/>
          <a:ext cx="1709908" cy="17099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2"/>
              </a:solidFill>
            </a:rPr>
            <a:t>BOTSWANA</a:t>
          </a:r>
          <a:r>
            <a:rPr lang="en-US" sz="1300" kern="1200" dirty="0" smtClean="0">
              <a:solidFill>
                <a:schemeClr val="tx2"/>
              </a:solidFill>
            </a:rPr>
            <a:t> </a:t>
          </a:r>
          <a:endParaRPr lang="en-US" sz="1300" kern="1200" dirty="0">
            <a:solidFill>
              <a:schemeClr val="tx2"/>
            </a:solidFill>
          </a:endParaRPr>
        </a:p>
      </dsp:txBody>
      <dsp:txXfrm>
        <a:off x="7804236" y="2482648"/>
        <a:ext cx="1209088" cy="1209088"/>
      </dsp:txXfrm>
    </dsp:sp>
    <dsp:sp modelId="{6DA0325D-497E-4358-AF27-F5D4ECF540B8}">
      <dsp:nvSpPr>
        <dsp:cNvPr id="0" name=""/>
        <dsp:cNvSpPr/>
      </dsp:nvSpPr>
      <dsp:spPr>
        <a:xfrm>
          <a:off x="5241045" y="4360980"/>
          <a:ext cx="1709908" cy="1709908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2"/>
              </a:solidFill>
            </a:rPr>
            <a:t>OTHERS ….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2"/>
              </a:solidFill>
            </a:rPr>
            <a:t>MSF, Brazil,  MOZAMBIQUE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2"/>
              </a:solidFill>
            </a:rPr>
            <a:t>UGANDA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2"/>
              </a:solidFill>
            </a:rPr>
            <a:t>   </a:t>
          </a:r>
          <a:endParaRPr lang="en-US" sz="1300" b="1" kern="1200" dirty="0">
            <a:solidFill>
              <a:schemeClr val="tx2"/>
            </a:solidFill>
          </a:endParaRPr>
        </a:p>
      </dsp:txBody>
      <dsp:txXfrm>
        <a:off x="5491455" y="4611390"/>
        <a:ext cx="1209088" cy="1209088"/>
      </dsp:txXfrm>
    </dsp:sp>
    <dsp:sp modelId="{BA633E5E-E596-477B-A198-65CD97A88A46}">
      <dsp:nvSpPr>
        <dsp:cNvPr id="0" name=""/>
        <dsp:cNvSpPr/>
      </dsp:nvSpPr>
      <dsp:spPr>
        <a:xfrm>
          <a:off x="3013958" y="2227697"/>
          <a:ext cx="1709908" cy="1709908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2"/>
              </a:solidFill>
            </a:rPr>
            <a:t>MALAWI</a:t>
          </a:r>
          <a:endParaRPr lang="en-US" sz="1300" b="1" kern="1200" dirty="0">
            <a:solidFill>
              <a:schemeClr val="tx2"/>
            </a:solidFill>
          </a:endParaRPr>
        </a:p>
      </dsp:txBody>
      <dsp:txXfrm>
        <a:off x="3264368" y="2478107"/>
        <a:ext cx="1209088" cy="1209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F3CBD-BB7D-4335-AB8D-08E16FD541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D19C4-41D6-4AEA-ADE9-B0C7415B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C16E-4180-43D9-A5AA-58F574126115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52CE-6724-4B31-9A0C-F4B45C3C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4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4C7F-DDB6-4E8A-8A2E-5F863163E20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11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4C7F-DDB6-4E8A-8A2E-5F863163E20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1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Type of ARV toxicity monitoring approaches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Active surveillance only: 9 countries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Routine monitoring only: 13 countries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Routine monitoring &amp; active surveillance: 1 country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Routine monitoring and pregnancy registry/birth defect surveillance: 2 countries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Routine toxicity monitoring &amp; active surveillance &amp; Pregnancy registry/birth defect surveillance only:  2 countries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Type not reported: 10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D4A2-7516-4EA4-B66C-1086EE87EE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arenR"/>
            </a:pPr>
            <a:r>
              <a:rPr lang="en-US" dirty="0"/>
              <a:t>Active surveillance only: Egypt &amp; Sierra Leon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Routine monitoring only: Argentina, Cuba and Kenya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Routine monitoring &amp; active surveillance: Comoros 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Active surveillance and pregnancy registry/birth defect surveillance: Botswana &amp; Brazil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Pregnancy registry/birth defect surveillance only: Malawi, Uganda &amp; South Africa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Type not reported: Poland and Samoa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D4A2-7516-4EA4-B66C-1086EE87E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D4A2-7516-4EA4-B66C-1086EE87EE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E9055-C012-4DF1-802A-7C6F23FA2B5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7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E9055-C012-4DF1-802A-7C6F23FA2B5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7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67C73-FEDA-4682-A426-C30F3A8B02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21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8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67" y="275015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71" y="1534880"/>
            <a:ext cx="5386489" cy="639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71" y="2174178"/>
            <a:ext cx="5386489" cy="39523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3" y="2174178"/>
            <a:ext cx="5388300" cy="39523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4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60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12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E5338-FF67-47EB-BD86-73218568A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F1D374-4682-4BE8-9725-B8F096F76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997EFF-8A98-4DA4-9FD7-3C60A0AD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291B-147D-4D5F-B360-7A4B6695FE57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6932DE-389C-4D80-BEC6-688159E3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02831F-174F-4E3E-9EAC-C4C531FB8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97" y="6113180"/>
            <a:ext cx="177872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49371-16BA-4AFB-9F90-EF338687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5F4E47-6736-4F78-A51B-E3A0B984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B40FB2-E505-48F7-BA17-1AD23B36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1ED00F-FE23-44A9-829C-84B815EA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270BA0-A4F0-471E-80B0-5D04D82AA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37" y="6113180"/>
            <a:ext cx="201385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4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864AC3-0DF1-47BB-99C8-53D9BEF8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501689-A1F4-4670-8612-46FF03AB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8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3CDB44-7A0C-4A27-B319-C4182D5B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9026DE-18DD-451B-8444-7DC0133B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3EAD3E-1952-4A53-98A2-5AE621FB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11E70B-606F-4304-B63A-5DDD3085E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37" y="6113180"/>
            <a:ext cx="2013857" cy="6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5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638622-D7F3-4C33-906C-9DC073D3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295AE0-B519-4AAE-9F5F-950ECE494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32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548D13-D762-441F-BD4B-F127765F1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825632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CC42BE-76CE-4D98-AB2F-79769D08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0C4936-A24B-4BCD-AEEE-AB2B7F37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59E99F-5FAF-49F8-94CC-6F76277A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2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E24BE-6836-4D48-BC9B-B6D3A25F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9" y="36513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9B3995-4BCE-47B0-A7A9-44CB80C9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3A4EDD-EB17-439B-9F5A-5017BD6F3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CF82D19-7743-47EC-B832-90092883E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2F2A44E-6B61-4A78-8BCE-55C893BCE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B4A808-CD9F-4458-A43D-004A1056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F2DEAC-841D-4502-BD52-7BA88247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0F125F-A6F8-4894-8989-F03B6E96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2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32A50A-BBB1-43EB-AEFF-61D5D093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4C5E5E-C9C2-464B-8229-9537ABE8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DD084E6-CD64-4528-A4FB-438399E8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992C19-4E2B-49A8-9C23-E1121B1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7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25FCB1-81DA-4351-929C-7B35CDB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A61C06-4F5E-4664-B5B7-D2E74E95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E362DC-A749-4348-AC7A-58FE1C17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08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7" y="1380818"/>
            <a:ext cx="5440787" cy="461183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8"/>
            <a:ext cx="5440787" cy="461183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0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7B2152-5B9D-4CC3-9160-9B639031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9851E8-4A58-4A11-B57D-D66EEF9A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2720CEB-F065-4CB3-B6E2-72F18826A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69B117-509C-4B2E-9C99-22638EC9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62236A-4A29-4EDA-B417-BDC1E776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2E0AA0-2A2E-476D-8A9C-549D8CE4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0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59357-D233-4AEB-A70B-F6C44315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085E1D-989E-482D-98C0-A456C038F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56E6A3-1265-40A2-8BA3-89CCFA09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E91AF1-8E57-4A25-8061-DB5637BE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69E11C-2878-462D-8720-E3644D95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CD7FDA-1464-4A26-B245-EF5254C4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5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1059DF-CD02-435D-AC59-66D0B197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066413-540D-4277-B38A-C55699E27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FFA089-2CE6-4878-B467-1FC6FB1C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F97D0A-FFFE-4A30-B041-4593DB68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7399AD-F4F6-43E1-85DF-F7A7375D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7736F80-6CAA-4847-9F35-891FED433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9CBA51-C92B-4738-BFA8-C73B68ED4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5EA14F-ACE2-4BE9-B42D-815B8A52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FC896F-E383-42FD-81E3-7D0F9967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8A1FF4-E6B6-4281-B261-B3499D85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2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0" y="1600209"/>
            <a:ext cx="10972800" cy="45259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1500" b="1"/>
            </a:lvl1pPr>
          </a:lstStyle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75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103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292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7344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4482001"/>
            <a:ext cx="12191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999" y="5440855"/>
            <a:ext cx="11211172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7460678" y="485184"/>
            <a:ext cx="4230495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47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089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27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71" y="275017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71" y="1534880"/>
            <a:ext cx="5386489" cy="639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0" indent="0">
              <a:buNone/>
              <a:defRPr sz="2100" b="1"/>
            </a:lvl2pPr>
            <a:lvl3pPr marL="913915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1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49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71" y="2174178"/>
            <a:ext cx="5386489" cy="39523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0" indent="0">
              <a:buNone/>
              <a:defRPr sz="2100" b="1"/>
            </a:lvl2pPr>
            <a:lvl3pPr marL="913915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1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49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43" y="2174178"/>
            <a:ext cx="5388300" cy="39523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21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C78BF3F-558A-4B3C-B451-D04BA3C54A4A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764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769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61337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841478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619649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08395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374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3"/>
            <a:ext cx="12192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071164" y="371958"/>
            <a:ext cx="26352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427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924196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GB" smtClean="0">
                <a:solidFill>
                  <a:prstClr val="black"/>
                </a:solidFill>
              </a:rPr>
              <a:pPr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3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327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460678" y="488563"/>
            <a:ext cx="4230495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5786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460678" y="488563"/>
            <a:ext cx="4230495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898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44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711AF7-03CE-460A-BBA5-29652CE9F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6884D8-729D-41F2-9E61-82ECB3D90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01048D-D17A-4511-8780-8896E93B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291B-147D-4D5F-B360-7A4B6695FE57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10B112-3280-4380-AC7C-3980C34A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CD2A72-2F4D-405F-80F4-D64BEA10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49B5-E84F-471C-A6AA-6CEAC3AD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4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00811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 spc="0" baseline="0">
                <a:solidFill>
                  <a:schemeClr val="bg1"/>
                </a:solidFill>
                <a:latin typeface="Calibri" panose="020F0502020204030204" pitchFamily="34" charset="0"/>
                <a:cs typeface="Cambria"/>
              </a:defRPr>
            </a:lvl1pPr>
          </a:lstStyle>
          <a:p>
            <a:r>
              <a:rPr lang="fr-CH" dirty="0" smtClean="0"/>
              <a:t>Cliquez et modifiez le titre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3446" y="1556792"/>
            <a:ext cx="10273141" cy="4320480"/>
          </a:xfrm>
          <a:prstGeom prst="rect">
            <a:avLst/>
          </a:prstGeom>
        </p:spPr>
        <p:txBody>
          <a:bodyPr lIns="0" tIns="93600"/>
          <a:lstStyle>
            <a:lvl1pPr indent="-342000">
              <a:lnSpc>
                <a:spcPct val="100000"/>
              </a:lnSpc>
              <a:spcBef>
                <a:spcPts val="0"/>
              </a:spcBef>
              <a:defRPr sz="2400" b="0" i="0" baseline="0"/>
            </a:lvl1pPr>
            <a:lvl2pPr>
              <a:defRPr sz="2400" b="0"/>
            </a:lvl2pPr>
            <a:lvl3pPr>
              <a:spcBef>
                <a:spcPts val="900"/>
              </a:spcBef>
              <a:defRPr sz="2000"/>
            </a:lvl3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189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8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9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08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7" y="1380818"/>
            <a:ext cx="5440787" cy="461183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8"/>
            <a:ext cx="5440787" cy="4611835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4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6" y="1380818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2" tIns="45696" rIns="91392" bIns="45696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altLang="en-US" sz="3900" b="1">
              <a:solidFill>
                <a:srgbClr val="000066"/>
              </a:solidFill>
            </a:endParaRPr>
          </a:p>
        </p:txBody>
      </p:sp>
      <p:pic>
        <p:nvPicPr>
          <p:cNvPr id="12293" name="Picture 17" descr="WHO-EN-white-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65" y="6107839"/>
            <a:ext cx="2581027" cy="62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0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27" r:id="rId6"/>
    <p:sldLayoutId id="2147483744" r:id="rId7"/>
  </p:sldLayoutIdLst>
  <p:txStyles>
    <p:titleStyle>
      <a:lvl1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1216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6960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3915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0874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7831" algn="ctr" defTabSz="1042436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88869" indent="-388869" algn="l" defTabSz="1041216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+mn-lt"/>
          <a:ea typeface="+mn-ea"/>
          <a:cs typeface="+mn-cs"/>
        </a:defRPr>
      </a:lvl1pPr>
      <a:lvl2pPr marL="917413" indent="-320619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1672" indent="-306334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6729" indent="-257130" algn="l" defTabSz="104121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6550" indent="-163484" algn="r" defTabSz="1041216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4295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1254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38212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5169" indent="-165013" algn="r" defTabSz="1042436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5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1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9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4" algn="l" defTabSz="913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056" y="1380818"/>
            <a:ext cx="11055335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1811" y="6015688"/>
            <a:ext cx="12192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altLang="en-US" sz="3900" b="1">
              <a:solidFill>
                <a:srgbClr val="000066"/>
              </a:solidFill>
            </a:endParaRPr>
          </a:p>
        </p:txBody>
      </p:sp>
      <p:pic>
        <p:nvPicPr>
          <p:cNvPr id="13317" name="Picture 17" descr="WHO-EN-white-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65" y="6107839"/>
            <a:ext cx="2581027" cy="62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xStyles>
    <p:titleStyle>
      <a:lvl1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804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120" algn="ctr" defTabSz="1042804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239" algn="ctr" defTabSz="1042804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358" algn="ctr" defTabSz="1042804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477" algn="ctr" defTabSz="1042804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456" indent="-390456" algn="l" defTabSz="1042804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+mn-lt"/>
          <a:ea typeface="+mn-ea"/>
          <a:cs typeface="+mn-cs"/>
        </a:defRPr>
      </a:lvl1pPr>
      <a:lvl2pPr marL="919000" indent="-322207" algn="l" defTabSz="10428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260" indent="-307921" algn="l" defTabSz="10428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315" indent="-258718" algn="l" defTabSz="1042804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138" indent="-165071" algn="r" defTabSz="1042804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257" indent="-165071" algn="r" defTabSz="1042804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376" indent="-165071" algn="r" defTabSz="1042804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39496" indent="-165071" algn="r" defTabSz="1042804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6615" indent="-165071" algn="r" defTabSz="1042804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EF488E-C0E7-417A-A8B7-8B89E70B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7" y="365131"/>
            <a:ext cx="10515601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8E2861-C030-4AC8-A0B6-FA5430FF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7" y="1825632"/>
            <a:ext cx="10515601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CE34B8-7C68-4D3C-A0AB-E745A3B0E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0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737F-1EB2-4E55-AE19-D630980682B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B7C874-C6C3-4CCF-BCF8-4C9CCA981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7" y="6356390"/>
            <a:ext cx="4114801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C5114E-CBDA-4E91-9BE5-05898B0D8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90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3A61-5476-47B3-B7D2-459511579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999" y="36761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80000" y="180762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80000" y="658820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defTabSz="457200"/>
            <a:fld id="{0087168E-D4AA-4E26-BAB4-555C1D81D0C3}" type="datetime1">
              <a:rPr lang="en-GB" smtClean="0">
                <a:solidFill>
                  <a:prstClr val="black"/>
                </a:solidFill>
              </a:rPr>
              <a:pPr defTabSz="457200"/>
              <a:t>26/07/2018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392992" y="658820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defTabSz="457200"/>
            <a:r>
              <a:rPr lang="en-GB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16433" y="658820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defTabSz="457200"/>
            <a:fld id="{A74CE0EA-F3B5-4684-BA10-C594598FDB9C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071164" y="379578"/>
            <a:ext cx="26352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tdr/research/tb_hiv/drug-safety-pregnancy/en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haileselassieh@who.int" TargetMode="External"/><Relationship Id="rId3" Type="http://schemas.openxmlformats.org/officeDocument/2006/relationships/hyperlink" Target="mailto:dohertym@who.int" TargetMode="External"/><Relationship Id="rId7" Type="http://schemas.openxmlformats.org/officeDocument/2006/relationships/hyperlink" Target="mailto:renaudf@who.in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ojnovl@who.int" TargetMode="External"/><Relationship Id="rId11" Type="http://schemas.openxmlformats.org/officeDocument/2006/relationships/hyperlink" Target="mailto:halleuxc@who.int" TargetMode="External"/><Relationship Id="rId5" Type="http://schemas.openxmlformats.org/officeDocument/2006/relationships/hyperlink" Target="mailto:penazzatom@who.int" TargetMode="External"/><Relationship Id="rId10" Type="http://schemas.openxmlformats.org/officeDocument/2006/relationships/hyperlink" Target="mailto:dongmonguimfackb@who.int" TargetMode="External"/><Relationship Id="rId4" Type="http://schemas.openxmlformats.org/officeDocument/2006/relationships/hyperlink" Target="mailto:vitoriam@who.int" TargetMode="External"/><Relationship Id="rId9" Type="http://schemas.openxmlformats.org/officeDocument/2006/relationships/hyperlink" Target="mailto:bertagnolios@who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iv/WHO_q-and-a-DTG-21may2018.pdf?ua=1" TargetMode="External"/><Relationship Id="rId2" Type="http://schemas.openxmlformats.org/officeDocument/2006/relationships/hyperlink" Target="http://www.who.int/medicines/publications/drugalerts/e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tdr/research/tb_hiv/drug-safety-pregnancy/en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1767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www.who.int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" y="3429000"/>
            <a:ext cx="12191999" cy="30742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5108545"/>
            <a:ext cx="11211172" cy="370293"/>
          </a:xfrm>
        </p:spPr>
        <p:txBody>
          <a:bodyPr/>
          <a:lstStyle/>
          <a:p>
            <a:pPr algn="ctr"/>
            <a:r>
              <a:rPr lang="en-GB" b="1" dirty="0" smtClean="0"/>
              <a:t> </a:t>
            </a:r>
            <a:r>
              <a:rPr lang="en-US" b="1" dirty="0" smtClean="0"/>
              <a:t>Françoise </a:t>
            </a:r>
            <a:r>
              <a:rPr lang="en-US" b="1" dirty="0"/>
              <a:t>Renaud- WHO HIV </a:t>
            </a:r>
            <a:r>
              <a:rPr lang="en-US" b="1" dirty="0" smtClean="0"/>
              <a:t>Department. WHO </a:t>
            </a:r>
            <a:r>
              <a:rPr lang="en-US" b="1" dirty="0"/>
              <a:t>Satellite - AIDS 2018 Friday 27 </a:t>
            </a:r>
            <a:r>
              <a:rPr lang="en-US" b="1" dirty="0" smtClean="0"/>
              <a:t>July </a:t>
            </a:r>
            <a:r>
              <a:rPr lang="en-GB" b="1" dirty="0" smtClean="0"/>
              <a:t>2018 </a:t>
            </a:r>
          </a:p>
          <a:p>
            <a:pPr algn="ctr"/>
            <a:r>
              <a:rPr lang="en-GB" b="1" dirty="0" smtClean="0"/>
              <a:t>No Conflict of Interest</a:t>
            </a:r>
            <a:endParaRPr lang="en-GB" b="1" dirty="0"/>
          </a:p>
          <a:p>
            <a:r>
              <a:rPr lang="en-GB" dirty="0" smtClean="0"/>
              <a:t>						           	</a:t>
            </a:r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7531018" y="332760"/>
            <a:ext cx="4230495" cy="1112400"/>
          </a:xfrm>
        </p:spPr>
      </p:sp>
      <p:sp>
        <p:nvSpPr>
          <p:cNvPr id="11" name="Text Placeholder 7"/>
          <p:cNvSpPr txBox="1">
            <a:spLocks/>
          </p:cNvSpPr>
          <p:nvPr/>
        </p:nvSpPr>
        <p:spPr bwMode="gray">
          <a:xfrm>
            <a:off x="1" y="3429001"/>
            <a:ext cx="12192000" cy="1347952"/>
          </a:xfrm>
          <a:prstGeom prst="rect">
            <a:avLst/>
          </a:prstGeom>
          <a:noFill/>
        </p:spPr>
        <p:txBody>
          <a:bodyPr vert="horz" lIns="0" tIns="0" rIns="90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sz="2800" b="1" dirty="0">
                <a:solidFill>
                  <a:prstClr val="white"/>
                </a:solidFill>
              </a:rPr>
              <a:t>WHO </a:t>
            </a:r>
            <a:r>
              <a:rPr lang="en-US" sz="2800" b="1" dirty="0" smtClean="0">
                <a:solidFill>
                  <a:prstClr val="white"/>
                </a:solidFill>
              </a:rPr>
              <a:t>work </a:t>
            </a:r>
            <a:r>
              <a:rPr lang="en-US" sz="2800" b="1" dirty="0">
                <a:solidFill>
                  <a:prstClr val="white"/>
                </a:solidFill>
              </a:rPr>
              <a:t>on </a:t>
            </a:r>
            <a:r>
              <a:rPr lang="en-US" sz="2800" b="1" dirty="0" smtClean="0">
                <a:solidFill>
                  <a:prstClr val="white"/>
                </a:solidFill>
              </a:rPr>
              <a:t>the review of safety signal </a:t>
            </a:r>
            <a:r>
              <a:rPr lang="en-US" sz="2800" b="1" dirty="0">
                <a:solidFill>
                  <a:prstClr val="white"/>
                </a:solidFill>
              </a:rPr>
              <a:t>and </a:t>
            </a:r>
            <a:r>
              <a:rPr lang="en-US" sz="2800" b="1" dirty="0" smtClean="0">
                <a:solidFill>
                  <a:prstClr val="white"/>
                </a:solidFill>
              </a:rPr>
              <a:t>technical guidance on toxicity monitoring</a:t>
            </a:r>
            <a:r>
              <a:rPr lang="en-US" sz="2800" b="1" dirty="0">
                <a:solidFill>
                  <a:prstClr val="white"/>
                </a:solidFill>
              </a:rPr>
              <a:t> and pregnancy safety surveillance of dolutegravir.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en-US" sz="1000" b="1" dirty="0" smtClean="0">
              <a:solidFill>
                <a:prstClr val="whit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en-US" sz="1000" b="1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GB" dirty="0" smtClean="0">
                <a:solidFill>
                  <a:prstClr val="white"/>
                </a:solidFill>
              </a:rPr>
              <a:t>	           	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1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328" y="0"/>
            <a:ext cx="12192000" cy="81034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DTG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monitoring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600209"/>
              </p:ext>
            </p:extLst>
          </p:nvPr>
        </p:nvGraphicFramePr>
        <p:xfrm>
          <a:off x="98474" y="836712"/>
          <a:ext cx="12093526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1018" y="2310270"/>
            <a:ext cx="2167771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prstClr val="black"/>
                </a:solidFill>
                <a:ea typeface="Calibri"/>
                <a:cs typeface="Times New Roman"/>
              </a:rPr>
              <a:t>As of </a:t>
            </a:r>
            <a:r>
              <a:rPr lang="en-US" sz="1000" b="1" dirty="0" err="1">
                <a:solidFill>
                  <a:prstClr val="black"/>
                </a:solidFill>
                <a:ea typeface="Calibri"/>
                <a:cs typeface="Times New Roman"/>
              </a:rPr>
              <a:t>dec</a:t>
            </a:r>
            <a:r>
              <a:rPr lang="en-US" sz="1000" b="1" dirty="0">
                <a:solidFill>
                  <a:prstClr val="black"/>
                </a:solidFill>
                <a:ea typeface="Calibri"/>
                <a:cs typeface="Times New Roman"/>
              </a:rPr>
              <a:t> 2017,  </a:t>
            </a:r>
            <a:r>
              <a:rPr lang="en-US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2000 </a:t>
            </a:r>
            <a:r>
              <a:rPr lang="en-US" sz="1000" b="1" dirty="0">
                <a:solidFill>
                  <a:prstClr val="black"/>
                </a:solidFill>
                <a:ea typeface="Calibri"/>
                <a:cs typeface="Times New Roman"/>
              </a:rPr>
              <a:t>patient using DTG </a:t>
            </a:r>
            <a:r>
              <a:rPr lang="en-US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in 24 sites</a:t>
            </a:r>
            <a:endParaRPr lang="en-US" sz="1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H" sz="1000" dirty="0" smtClean="0">
                <a:solidFill>
                  <a:prstClr val="black"/>
                </a:solidFill>
                <a:ea typeface="Calibri"/>
                <a:cs typeface="Times New Roman"/>
              </a:rPr>
              <a:t>Active monitoring </a:t>
            </a:r>
            <a:r>
              <a:rPr lang="fr-CH" sz="1000" dirty="0" err="1" smtClean="0">
                <a:solidFill>
                  <a:prstClr val="black"/>
                </a:solidFill>
                <a:ea typeface="Calibri"/>
                <a:cs typeface="Times New Roman"/>
              </a:rPr>
              <a:t>with</a:t>
            </a:r>
            <a:r>
              <a:rPr lang="fr-CH" sz="1000" dirty="0" smtClean="0">
                <a:solidFill>
                  <a:prstClr val="black"/>
                </a:solidFill>
                <a:ea typeface="Calibri"/>
                <a:cs typeface="Times New Roman"/>
              </a:rPr>
              <a:t> MoH and IACAP on </a:t>
            </a:r>
            <a:r>
              <a:rPr lang="fr-CH" sz="1000" dirty="0" err="1" smtClean="0">
                <a:solidFill>
                  <a:prstClr val="black"/>
                </a:solidFill>
                <a:ea typeface="Calibri"/>
                <a:cs typeface="Times New Roman"/>
              </a:rPr>
              <a:t>going</a:t>
            </a:r>
            <a:endParaRPr lang="en-US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000" dirty="0" smtClean="0">
                <a:solidFill>
                  <a:prstClr val="black"/>
                </a:solidFill>
                <a:ea typeface="Calibri"/>
                <a:cs typeface="Times New Roman"/>
              </a:rPr>
              <a:t>National scale up planned for July 2018 – 400,000 patients moving to DTG</a:t>
            </a:r>
            <a:endParaRPr lang="en-GB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2118" y="836713"/>
            <a:ext cx="4512501" cy="116955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ZA" sz="1000" b="1" dirty="0" smtClean="0">
                <a:ea typeface="Calibri"/>
                <a:cs typeface="Arial"/>
              </a:rPr>
              <a:t>Surveillance </a:t>
            </a:r>
            <a:r>
              <a:rPr lang="en-ZA" sz="1000" b="1" dirty="0">
                <a:ea typeface="Calibri"/>
                <a:cs typeface="Arial"/>
              </a:rPr>
              <a:t>for </a:t>
            </a:r>
            <a:r>
              <a:rPr lang="en-ZA" sz="1000" b="1" dirty="0" smtClean="0">
                <a:ea typeface="Calibri"/>
                <a:cs typeface="Arial"/>
              </a:rPr>
              <a:t>treatment-limiting </a:t>
            </a:r>
            <a:r>
              <a:rPr lang="en-ZA" sz="1000" b="1" dirty="0">
                <a:ea typeface="Calibri"/>
                <a:cs typeface="Arial"/>
              </a:rPr>
              <a:t>toxicity due to dolutegravir </a:t>
            </a:r>
            <a:r>
              <a:rPr lang="en-ZA" sz="1000" b="1" dirty="0" smtClean="0">
                <a:ea typeface="Calibri"/>
                <a:cs typeface="Arial"/>
              </a:rPr>
              <a:t> Falls </a:t>
            </a:r>
            <a:r>
              <a:rPr lang="en-US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2018 </a:t>
            </a:r>
            <a:endParaRPr lang="en-ZA" sz="1000" b="1" dirty="0" smtClean="0">
              <a:ea typeface="Calibri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3 ART </a:t>
            </a:r>
            <a:r>
              <a:rPr lang="en-US" sz="1000" dirty="0">
                <a:solidFill>
                  <a:prstClr val="black"/>
                </a:solidFill>
                <a:ea typeface="Calibri"/>
                <a:cs typeface="Times New Roman"/>
              </a:rPr>
              <a:t>sites 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in WC province </a:t>
            </a:r>
            <a:r>
              <a:rPr lang="en-US" sz="1000" dirty="0" err="1" smtClean="0">
                <a:solidFill>
                  <a:prstClr val="black"/>
                </a:solidFill>
                <a:ea typeface="Calibri"/>
                <a:cs typeface="Times New Roman"/>
              </a:rPr>
              <a:t>Gugulethu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n-US" sz="1000" dirty="0" err="1" smtClean="0">
                <a:solidFill>
                  <a:prstClr val="black"/>
                </a:solidFill>
                <a:ea typeface="Calibri"/>
                <a:cs typeface="Times New Roman"/>
              </a:rPr>
              <a:t>Khayelitsha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 and </a:t>
            </a:r>
            <a:r>
              <a:rPr lang="en-US" sz="1000" dirty="0" err="1" smtClean="0">
                <a:solidFill>
                  <a:prstClr val="black"/>
                </a:solidFill>
                <a:ea typeface="Calibri"/>
                <a:cs typeface="Times New Roman"/>
              </a:rPr>
              <a:t>Mapongwana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 CHCs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450 </a:t>
            </a:r>
            <a:r>
              <a:rPr lang="en-US" sz="1000" b="1" dirty="0">
                <a:solidFill>
                  <a:prstClr val="black"/>
                </a:solidFill>
                <a:ea typeface="Calibri"/>
                <a:cs typeface="Times New Roman"/>
              </a:rPr>
              <a:t>new patients / month</a:t>
            </a:r>
            <a:r>
              <a:rPr lang="en-US" sz="1000" dirty="0">
                <a:solidFill>
                  <a:prstClr val="black"/>
                </a:solidFill>
                <a:ea typeface="Calibri"/>
                <a:cs typeface="Times New Roman"/>
              </a:rPr>
              <a:t>  (total 6000 Y3) + patients shifting to DTG 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if needed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+ ART site(s)  in other province </a:t>
            </a:r>
            <a:r>
              <a:rPr lang="en-US" sz="1000" dirty="0" err="1" smtClean="0">
                <a:solidFill>
                  <a:prstClr val="black"/>
                </a:solidFill>
                <a:ea typeface="Calibri"/>
                <a:cs typeface="Times New Roman"/>
              </a:rPr>
              <a:t>tbd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 with </a:t>
            </a:r>
            <a:r>
              <a:rPr lang="en-US" sz="1000" dirty="0" err="1" smtClean="0">
                <a:solidFill>
                  <a:prstClr val="black"/>
                </a:solidFill>
                <a:ea typeface="Calibri"/>
                <a:cs typeface="Times New Roman"/>
              </a:rPr>
              <a:t>DoH</a:t>
            </a:r>
            <a:endParaRPr lang="en-US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40" y="3702254"/>
            <a:ext cx="230425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Approximately </a:t>
            </a:r>
            <a:r>
              <a:rPr lang="en-US" sz="1000" b="1" dirty="0">
                <a:solidFill>
                  <a:prstClr val="black"/>
                </a:solidFill>
                <a:ea typeface="Calibri"/>
                <a:cs typeface="Times New Roman"/>
              </a:rPr>
              <a:t>50,000 </a:t>
            </a:r>
            <a:r>
              <a:rPr lang="en-US" sz="1000" dirty="0">
                <a:solidFill>
                  <a:prstClr val="black"/>
                </a:solidFill>
                <a:ea typeface="Calibri"/>
                <a:cs typeface="Times New Roman"/>
              </a:rPr>
              <a:t>patients are receiving 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DTG (38,000 </a:t>
            </a:r>
            <a:r>
              <a:rPr lang="en-US" sz="1000" dirty="0">
                <a:solidFill>
                  <a:prstClr val="black"/>
                </a:solidFill>
                <a:ea typeface="Calibri"/>
                <a:cs typeface="Times New Roman"/>
              </a:rPr>
              <a:t>first-line 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initiations, 12,000 </a:t>
            </a:r>
            <a:r>
              <a:rPr lang="en-US" sz="1000" dirty="0">
                <a:solidFill>
                  <a:prstClr val="black"/>
                </a:solidFill>
                <a:ea typeface="Calibri"/>
                <a:cs typeface="Times New Roman"/>
              </a:rPr>
              <a:t>treatment switches to </a:t>
            </a: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DTG)</a:t>
            </a:r>
            <a:endParaRPr lang="en-US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prstClr val="black"/>
                </a:solidFill>
                <a:ea typeface="Calibri"/>
                <a:cs typeface="Times New Roman"/>
              </a:rPr>
              <a:t>Extension of the  pregnancy surveillance study to general population using dolutegravir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 smtClean="0">
                <a:solidFill>
                  <a:prstClr val="black"/>
                </a:solidFill>
                <a:ea typeface="Calibri"/>
                <a:cs typeface="Times New Roman"/>
              </a:rPr>
              <a:t>Approximately </a:t>
            </a:r>
            <a:r>
              <a:rPr lang="en-US" sz="1000" dirty="0">
                <a:solidFill>
                  <a:prstClr val="black"/>
                </a:solidFill>
                <a:ea typeface="Calibri"/>
                <a:cs typeface="Times New Roman"/>
              </a:rPr>
              <a:t>2,000 new initiations/month </a:t>
            </a:r>
            <a:endParaRPr lang="en-US" sz="10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4560" y="5506901"/>
            <a:ext cx="326825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As of </a:t>
            </a:r>
            <a:r>
              <a:rPr lang="en-US" sz="1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dec</a:t>
            </a:r>
            <a:r>
              <a:rPr lang="en-US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 2017,  55000 patient using DTG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prstClr val="black"/>
                </a:solidFill>
                <a:ea typeface="Calibri"/>
                <a:cs typeface="Times New Roman"/>
              </a:rPr>
              <a:t>Active toxicity monitoring lead by MoH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prstClr val="black"/>
                </a:solidFill>
                <a:ea typeface="Calibri"/>
                <a:cs typeface="Times New Roman"/>
              </a:rPr>
              <a:t>Approximately 2,000 new initiations/month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94552"/>
            <a:ext cx="4847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  <a:hlinkClick r:id="rId8"/>
              </a:rPr>
              <a:t>http://www.who.int/tdr/research/tb_hiv/drug-safety-pregnancy/en</a:t>
            </a:r>
            <a:r>
              <a:rPr lang="en-US" sz="1000" b="1" dirty="0" smtClean="0">
                <a:solidFill>
                  <a:srgbClr val="00B0F0"/>
                </a:solidFill>
                <a:hlinkClick r:id="rId8"/>
              </a:rPr>
              <a:t>/</a:t>
            </a:r>
            <a:r>
              <a:rPr lang="en-US" sz="1000" b="1" dirty="0" smtClean="0">
                <a:solidFill>
                  <a:srgbClr val="00B0F0"/>
                </a:solidFill>
              </a:rPr>
              <a:t>  </a:t>
            </a:r>
            <a:endParaRPr lang="en-US" sz="1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53" y="1694094"/>
            <a:ext cx="8961120" cy="46596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0070C0"/>
                </a:solidFill>
              </a:rPr>
              <a:t>WHO sub-committee on safety of dolutegravir  </a:t>
            </a:r>
            <a:r>
              <a:rPr lang="en-US" b="0" dirty="0" smtClean="0">
                <a:solidFill>
                  <a:srgbClr val="0070C0"/>
                </a:solidFill>
              </a:rPr>
              <a:t>first meeting 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</a:rPr>
              <a:t> - September 2018</a:t>
            </a:r>
            <a:endParaRPr lang="en-US" dirty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b="0" dirty="0" smtClean="0">
                <a:solidFill>
                  <a:srgbClr val="0070C0"/>
                </a:solidFill>
              </a:rPr>
              <a:t>WHO </a:t>
            </a:r>
            <a:r>
              <a:rPr lang="en-US" b="0" dirty="0">
                <a:solidFill>
                  <a:srgbClr val="0070C0"/>
                </a:solidFill>
              </a:rPr>
              <a:t>/ TDR </a:t>
            </a:r>
            <a:r>
              <a:rPr lang="en-US" b="0" dirty="0" smtClean="0">
                <a:solidFill>
                  <a:srgbClr val="0070C0"/>
                </a:solidFill>
              </a:rPr>
              <a:t>Central registries </a:t>
            </a:r>
            <a:r>
              <a:rPr lang="en-US" b="0" dirty="0">
                <a:solidFill>
                  <a:srgbClr val="0070C0"/>
                </a:solidFill>
              </a:rPr>
              <a:t>for epidemiological surveillance of drug safety in </a:t>
            </a:r>
            <a:r>
              <a:rPr lang="en-US" b="0" dirty="0" smtClean="0">
                <a:solidFill>
                  <a:srgbClr val="0070C0"/>
                </a:solidFill>
              </a:rPr>
              <a:t>pregnancy and for DTG in all populations 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</a:rPr>
              <a:t>- Consolidating on going engagement and data sharing 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70C0"/>
                </a:solidFill>
              </a:rPr>
              <a:t>- New contributors Brazil, Kenya , MSF, CDC…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b="0" dirty="0" smtClean="0">
              <a:solidFill>
                <a:srgbClr val="0070C0"/>
              </a:solidFill>
            </a:endParaRPr>
          </a:p>
          <a:p>
            <a:pPr marL="0" indent="0">
              <a:buClr>
                <a:schemeClr val="accent3"/>
              </a:buClr>
            </a:pPr>
            <a:endParaRPr lang="en-US" b="0" dirty="0" smtClean="0">
              <a:solidFill>
                <a:srgbClr val="0070C0"/>
              </a:solidFill>
            </a:endParaRPr>
          </a:p>
          <a:p>
            <a:endParaRPr lang="en-US" b="0" dirty="0"/>
          </a:p>
          <a:p>
            <a:pPr marL="0" lvl="1" indent="0">
              <a:buNone/>
            </a:pPr>
            <a:r>
              <a:rPr lang="en-US" sz="2400" dirty="0" smtClean="0">
                <a:solidFill>
                  <a:schemeClr val="tx2"/>
                </a:solidFill>
                <a:cs typeface="ＭＳ Ｐゴシック" charset="0"/>
              </a:rPr>
              <a:t> </a:t>
            </a:r>
            <a:endParaRPr lang="en-US" sz="2400" dirty="0">
              <a:solidFill>
                <a:schemeClr val="tx2"/>
              </a:solidFill>
              <a:cs typeface="ＭＳ Ｐゴシック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11713301" cy="64807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 </a:t>
            </a:r>
            <a:b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77" y="1969478"/>
            <a:ext cx="3074074" cy="376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05253" y="758170"/>
            <a:ext cx="1018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cap="all" dirty="0" smtClean="0">
                <a:solidFill>
                  <a:srgbClr val="0070C0"/>
                </a:solidFill>
                <a:latin typeface="Cambria"/>
                <a:ea typeface="ＭＳ Ｐゴシック" charset="0"/>
              </a:rPr>
              <a:t>MAKING SURVEILLANCE </a:t>
            </a:r>
            <a:r>
              <a:rPr lang="en-US" sz="3200" cap="all" dirty="0">
                <a:solidFill>
                  <a:srgbClr val="0070C0"/>
                </a:solidFill>
                <a:latin typeface="Cambria"/>
                <a:ea typeface="ＭＳ Ｐゴシック" charset="0"/>
              </a:rPr>
              <a:t>DATA </a:t>
            </a:r>
            <a:r>
              <a:rPr lang="en-US" sz="3200" cap="all" dirty="0" smtClean="0">
                <a:solidFill>
                  <a:srgbClr val="0070C0"/>
                </a:solidFill>
                <a:latin typeface="Cambria"/>
                <a:ea typeface="ＭＳ Ｐゴシック" charset="0"/>
              </a:rPr>
              <a:t>USEFUL 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Image 24" descr="new_WHO_OK_white.gif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32" y="6353775"/>
            <a:ext cx="1893557" cy="431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4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2E747-0B89-4695-90CA-80E8E43C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44624"/>
            <a:ext cx="10972800" cy="86409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Contacts &amp; Area of Expertise</a:t>
            </a:r>
            <a:endParaRPr lang="en-GB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053"/>
            <a:ext cx="1219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360" y="980728"/>
            <a:ext cx="11425269" cy="47525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Meg Doherty - Coordinator Treatment and Care (</a:t>
            </a:r>
            <a:r>
              <a:rPr lang="en-GB" sz="2000" dirty="0" smtClean="0">
                <a:hlinkClick r:id="rId3"/>
              </a:rPr>
              <a:t>dohertym@who.int</a:t>
            </a:r>
            <a:r>
              <a:rPr lang="en-GB" sz="2000" dirty="0" smtClean="0"/>
              <a:t>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Marco Vitoria – Adult treatment (</a:t>
            </a:r>
            <a:r>
              <a:rPr lang="en-GB" sz="2000" dirty="0" smtClean="0">
                <a:hlinkClick r:id="rId4"/>
              </a:rPr>
              <a:t>vitoriam@who.int</a:t>
            </a:r>
            <a:r>
              <a:rPr lang="en-GB" sz="2000" dirty="0" smtClean="0"/>
              <a:t>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Martina Penazzato – Paediatric treatment (</a:t>
            </a:r>
            <a:r>
              <a:rPr lang="en-GB" sz="2000" dirty="0" smtClean="0">
                <a:hlinkClick r:id="rId5"/>
              </a:rPr>
              <a:t>penazzatom@who.int</a:t>
            </a:r>
            <a:r>
              <a:rPr lang="en-GB" sz="2000" dirty="0" smtClean="0"/>
              <a:t>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Lara </a:t>
            </a:r>
            <a:r>
              <a:rPr lang="en-GB" sz="2000" dirty="0" err="1" smtClean="0"/>
              <a:t>Vojnov</a:t>
            </a:r>
            <a:r>
              <a:rPr lang="en-GB" sz="2000" dirty="0" smtClean="0"/>
              <a:t> -  Lab </a:t>
            </a:r>
            <a:r>
              <a:rPr lang="en-GB" sz="2000" dirty="0" err="1" smtClean="0"/>
              <a:t>diagnsotics</a:t>
            </a:r>
            <a:r>
              <a:rPr lang="en-GB" sz="2000" dirty="0" smtClean="0"/>
              <a:t> and monitoring (</a:t>
            </a:r>
            <a:r>
              <a:rPr lang="en-GB" sz="2000" dirty="0" smtClean="0">
                <a:hlinkClick r:id="rId6"/>
              </a:rPr>
              <a:t>vojnovl@who.int</a:t>
            </a:r>
            <a:r>
              <a:rPr lang="en-GB" sz="2000" dirty="0" smtClean="0"/>
              <a:t>)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Francoise Renaud – Pharmacovigilance (</a:t>
            </a:r>
            <a:r>
              <a:rPr lang="en-GB" sz="2000" dirty="0" smtClean="0">
                <a:hlinkClick r:id="rId7"/>
              </a:rPr>
              <a:t>renaudf@who.int</a:t>
            </a:r>
            <a:r>
              <a:rPr lang="en-GB" sz="2000" dirty="0" smtClean="0"/>
              <a:t>) and </a:t>
            </a:r>
            <a:r>
              <a:rPr lang="en-GB" sz="2000" dirty="0" err="1" smtClean="0"/>
              <a:t>Hiwot</a:t>
            </a:r>
            <a:r>
              <a:rPr lang="en-GB" sz="2000" dirty="0" smtClean="0"/>
              <a:t> Haile-Selassie (</a:t>
            </a:r>
            <a:r>
              <a:rPr lang="en-GB" sz="2000" dirty="0" smtClean="0">
                <a:hlinkClick r:id="rId8"/>
              </a:rPr>
              <a:t>haileselassieh@who.int</a:t>
            </a:r>
            <a:r>
              <a:rPr lang="en-GB" sz="2000" dirty="0" smtClean="0"/>
              <a:t> )</a:t>
            </a:r>
            <a:endParaRPr lang="en-GB" sz="2000" dirty="0" smtClean="0"/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Silvia Bertagnolio – HIVDR (</a:t>
            </a:r>
            <a:r>
              <a:rPr lang="en-GB" sz="2000" dirty="0">
                <a:hlinkClick r:id="rId9"/>
              </a:rPr>
              <a:t>bertagnolios@who.int</a:t>
            </a:r>
            <a:r>
              <a:rPr lang="en-GB" sz="2000" dirty="0"/>
              <a:t>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Boniface </a:t>
            </a:r>
            <a:r>
              <a:rPr lang="en-GB" sz="2000" dirty="0"/>
              <a:t>Dongmo </a:t>
            </a:r>
            <a:r>
              <a:rPr lang="en-GB" sz="2000" dirty="0" err="1"/>
              <a:t>Nguimfack</a:t>
            </a:r>
            <a:r>
              <a:rPr lang="en-GB" sz="2000" dirty="0"/>
              <a:t> – PSM (</a:t>
            </a:r>
            <a:r>
              <a:rPr lang="en-GB" sz="2000" dirty="0">
                <a:hlinkClick r:id="rId10"/>
              </a:rPr>
              <a:t>dongmonguimfackb@who.int</a:t>
            </a:r>
            <a:r>
              <a:rPr lang="en-GB" sz="2000" dirty="0"/>
              <a:t>)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Christine </a:t>
            </a:r>
            <a:r>
              <a:rPr lang="en-GB" sz="2000" dirty="0" err="1" smtClean="0"/>
              <a:t>Halleux</a:t>
            </a:r>
            <a:r>
              <a:rPr lang="en-GB" sz="2000" dirty="0" smtClean="0"/>
              <a:t> </a:t>
            </a:r>
            <a:r>
              <a:rPr lang="en-GB" sz="2000" dirty="0" smtClean="0"/>
              <a:t>– </a:t>
            </a:r>
            <a:r>
              <a:rPr lang="en-GB" sz="2000" dirty="0" smtClean="0"/>
              <a:t>TDR</a:t>
            </a:r>
            <a:r>
              <a:rPr lang="en-GB" sz="2000" dirty="0" smtClean="0"/>
              <a:t> </a:t>
            </a:r>
            <a:r>
              <a:rPr lang="en-GB" sz="2000" smtClean="0"/>
              <a:t>(</a:t>
            </a:r>
            <a:r>
              <a:rPr lang="en-GB" sz="2000" smtClean="0">
                <a:hlinkClick r:id="rId11"/>
              </a:rPr>
              <a:t>halleuxc</a:t>
            </a:r>
            <a:r>
              <a:rPr lang="en-GB" sz="2000" smtClean="0">
                <a:hlinkClick r:id="rId11"/>
              </a:rPr>
              <a:t>@who.int</a:t>
            </a:r>
            <a:r>
              <a:rPr lang="en-GB" sz="2000" smtClean="0"/>
              <a:t>)</a:t>
            </a:r>
            <a:endParaRPr lang="en-GB" sz="2000" dirty="0" smtClean="0"/>
          </a:p>
          <a:p>
            <a:pPr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endParaRPr lang="en-GB" sz="2000" dirty="0" smtClean="0"/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4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solidFill>
                  <a:srgbClr val="0070C0"/>
                </a:solidFill>
              </a:rPr>
              <a:t>WHO statement and Q&amp;A on potential safety issue related with </a:t>
            </a:r>
            <a:r>
              <a:rPr lang="en-US" sz="3200" b="0" dirty="0" smtClean="0">
                <a:solidFill>
                  <a:srgbClr val="0070C0"/>
                </a:solidFill>
              </a:rPr>
              <a:t>dolutegravir (DTG)</a:t>
            </a:r>
            <a:endParaRPr lang="fr-FR" sz="3200" b="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2" y="1556792"/>
            <a:ext cx="11760629" cy="4320480"/>
          </a:xfrm>
        </p:spPr>
        <p:txBody>
          <a:bodyPr/>
          <a:lstStyle/>
          <a:p>
            <a:pPr marL="4581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WHO Medical Product Alert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Statement on DTG – Geneva, 18 May 2018  "Potential </a:t>
            </a:r>
            <a:r>
              <a:rPr lang="en-US" dirty="0">
                <a:solidFill>
                  <a:srgbClr val="0070C0"/>
                </a:solidFill>
              </a:rPr>
              <a:t>safety issue affecting women living with HIV using dolutegravir at the time of </a:t>
            </a:r>
            <a:r>
              <a:rPr lang="en-US" dirty="0" smtClean="0">
                <a:solidFill>
                  <a:srgbClr val="0070C0"/>
                </a:solidFill>
              </a:rPr>
              <a:t>conception"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At link: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://www.who.int/medicines/publications/drugalerts/en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457200" lvl="1" indent="-457200">
              <a:buClrTx/>
              <a:buFont typeface="+mj-lt"/>
              <a:buAutoNum type="arabicPeriod" startAt="2"/>
            </a:pPr>
            <a:r>
              <a:rPr lang="en-US" dirty="0" smtClean="0">
                <a:solidFill>
                  <a:srgbClr val="0070C0"/>
                </a:solidFill>
              </a:rPr>
              <a:t>Action to start to inform </a:t>
            </a:r>
            <a:r>
              <a:rPr lang="en-US" dirty="0">
                <a:solidFill>
                  <a:srgbClr val="0070C0"/>
                </a:solidFill>
              </a:rPr>
              <a:t>the discussions and guide decision-making</a:t>
            </a:r>
          </a:p>
          <a:p>
            <a:pPr lvl="1">
              <a:buClr>
                <a:schemeClr val="accent3"/>
              </a:buClr>
            </a:pPr>
            <a:r>
              <a:rPr lang="en-US" dirty="0" smtClean="0">
                <a:solidFill>
                  <a:srgbClr val="0070C0"/>
                </a:solidFill>
              </a:rPr>
              <a:t>Questions </a:t>
            </a:r>
            <a:r>
              <a:rPr lang="en-US" dirty="0">
                <a:solidFill>
                  <a:srgbClr val="0070C0"/>
                </a:solidFill>
              </a:rPr>
              <a:t>and Answers (Q&amp;A) document </a:t>
            </a:r>
            <a:r>
              <a:rPr lang="en-US" dirty="0" smtClean="0">
                <a:solidFill>
                  <a:srgbClr val="0070C0"/>
                </a:solidFill>
              </a:rPr>
              <a:t>on DTG use in women of childbearing age – Geneva , 21 May 2018</a:t>
            </a:r>
          </a:p>
          <a:p>
            <a:pPr marL="0" lvl="1" indent="0">
              <a:buClr>
                <a:schemeClr val="accent3"/>
              </a:buClr>
              <a:buNone/>
            </a:pPr>
            <a:r>
              <a:rPr lang="en-US" dirty="0" smtClean="0">
                <a:solidFill>
                  <a:srgbClr val="0070C0"/>
                </a:solidFill>
              </a:rPr>
              <a:t>At link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www.who.int/hiv/WHO_q-and-a-DTG-21may2018.pdf?ua=1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70C0"/>
                </a:solidFill>
                <a:cs typeface="Calibri" panose="020F0502020204030204" pitchFamily="34" charset="0"/>
              </a:rPr>
              <a:t>WHO Global work on the safety  signal of DTG (1)  </a:t>
            </a:r>
            <a:r>
              <a:rPr lang="en-US" sz="3200" dirty="0" smtClean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endParaRPr lang="fr-FR" sz="32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1403131"/>
            <a:ext cx="11779230" cy="4474141"/>
          </a:xfrm>
        </p:spPr>
        <p:txBody>
          <a:bodyPr/>
          <a:lstStyle/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Normative 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work  </a:t>
            </a:r>
            <a:endParaRPr lang="en-US" b="1" dirty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Sub-committee on safety of dolutegravir established - July 2018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Report to WHO Advisory Committee on Safety of Medical Products  (ACSoMP)  and ART Guidelines Development Group </a:t>
            </a:r>
            <a:endParaRPr lang="en-US" dirty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Review 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and assess data and on-going studies in relation with the NTD signal and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any safety 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issues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in pregnancy  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Potential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INSTIs class 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effect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  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st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 meeting in September and 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egularly 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convened as new data become available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 </a:t>
            </a:r>
          </a:p>
          <a:p>
            <a:pPr lvl="1" indent="-342900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Objective: refute or confirm the safety signal</a:t>
            </a:r>
          </a:p>
          <a:p>
            <a:pPr marL="528544" lvl="1" indent="0">
              <a:spcAft>
                <a:spcPts val="0"/>
              </a:spcAft>
              <a:buClr>
                <a:schemeClr val="accent3"/>
              </a:buClr>
            </a:pPr>
            <a:r>
              <a:rPr lang="en-US" dirty="0" smtClean="0">
                <a:latin typeface="Calibri"/>
                <a:ea typeface="SimSun"/>
                <a:cs typeface="Times New Roman"/>
              </a:rPr>
              <a:t> </a:t>
            </a:r>
            <a:endParaRPr lang="en-US" dirty="0">
              <a:latin typeface="Calibri"/>
              <a:ea typeface="SimSu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7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112"/>
          </a:xfrm>
        </p:spPr>
        <p:txBody>
          <a:bodyPr/>
          <a:lstStyle/>
          <a:p>
            <a:r>
              <a:rPr lang="en-US" sz="3200" b="0" dirty="0">
                <a:solidFill>
                  <a:srgbClr val="0070C0"/>
                </a:solidFill>
              </a:rPr>
              <a:t>WHO </a:t>
            </a:r>
            <a:r>
              <a:rPr lang="en-US" sz="3200" b="0" dirty="0" smtClean="0">
                <a:solidFill>
                  <a:srgbClr val="0070C0"/>
                </a:solidFill>
              </a:rPr>
              <a:t>work on safety signal of DTG (2)   </a:t>
            </a:r>
            <a:endParaRPr lang="fr-FR" sz="3200" b="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6" y="811677"/>
            <a:ext cx="11971283" cy="5013928"/>
          </a:xfrm>
        </p:spPr>
        <p:txBody>
          <a:bodyPr/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2"/>
            </a:pPr>
            <a:r>
              <a:rPr lang="en-US" b="1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echnical </a:t>
            </a:r>
            <a:r>
              <a:rPr lang="en-US" b="1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support 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to countries on </a:t>
            </a:r>
            <a:r>
              <a:rPr lang="en-US" b="1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DTG transition plans 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ART national policy revisions - HIV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Procurement  issues  - HIV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PV system preparedness and DTG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toxicity monitoring and surveillance  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– EMP &amp; HIV   </a:t>
            </a:r>
          </a:p>
          <a:p>
            <a:pPr marL="572400" lv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Arial"/>
              </a:rPr>
              <a:t> 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</a:pPr>
            <a:r>
              <a:rPr lang="en-US" b="1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WHO technical and convening role with: </a:t>
            </a:r>
          </a:p>
          <a:p>
            <a:pPr marL="857159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researchers and partners engaged in surveillance and trials  - HIV</a:t>
            </a:r>
          </a:p>
          <a:p>
            <a:pPr marL="857159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regulatory authorities  esp. FDA and EMA  - EMP</a:t>
            </a:r>
          </a:p>
          <a:p>
            <a:pPr marL="857159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marketing authorization holders (MAHs)  - EMP  </a:t>
            </a:r>
          </a:p>
          <a:p>
            <a:pPr marL="857159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public:   Media Centre, Pharmaceutical Newsletter, technical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updates, drug alert 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– HIV &amp; EMP</a:t>
            </a:r>
          </a:p>
          <a:p>
            <a:pPr marL="5724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82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70C0"/>
                </a:solidFill>
                <a:cs typeface="Calibri" panose="020F0502020204030204" pitchFamily="34" charset="0"/>
              </a:rPr>
              <a:t>Timeline </a:t>
            </a:r>
            <a:r>
              <a:rPr lang="fr-FR" sz="3200" b="0" dirty="0" smtClean="0">
                <a:solidFill>
                  <a:srgbClr val="0070C0"/>
                </a:solidFill>
                <a:cs typeface="Calibri" panose="020F0502020204030204" pitchFamily="34" charset="0"/>
              </a:rPr>
              <a:t>for WHO normative </a:t>
            </a:r>
            <a:r>
              <a:rPr lang="fr-FR" sz="3200" b="0" dirty="0" err="1" smtClean="0">
                <a:solidFill>
                  <a:srgbClr val="0070C0"/>
                </a:solidFill>
                <a:cs typeface="Calibri" panose="020F0502020204030204" pitchFamily="34" charset="0"/>
              </a:rPr>
              <a:t>work</a:t>
            </a:r>
            <a:endParaRPr lang="fr-FR" sz="3200" b="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03713" y="1480592"/>
            <a:ext cx="8448939" cy="49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3600" rIns="91440" bIns="45720" numCol="1" anchor="t" anchorCtr="0" compatLnSpc="1">
            <a:prstTxWarp prst="textNoShape">
              <a:avLst/>
            </a:prstTxWarp>
          </a:bodyPr>
          <a:lstStyle>
            <a:lvl1pPr marL="342900" indent="-342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sz="2400" b="0" i="0" kern="1200" baseline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285750" indent="-2857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8A1D9"/>
              </a:buClr>
              <a:buFont typeface="Arial" charset="0"/>
              <a:buChar char="•"/>
              <a:defRPr sz="2400" b="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2pPr>
            <a:lvl3pPr marL="522288" indent="-28575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3pPr>
            <a:lvl4pPr marL="750888" indent="-2857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4pPr>
            <a:lvl5pPr marL="971550" indent="-2857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7030A0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st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 meeting of WHO 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sub-committee on safety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of dolutegravir: </a:t>
            </a:r>
          </a:p>
          <a:p>
            <a:pPr indent="-342900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R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eview all safety reports on DTG from all sources incl. periodic safety updates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by 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MAHs to FDA and EMA, trials and studies in countries</a:t>
            </a:r>
          </a:p>
          <a:p>
            <a:pPr indent="-342900"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Safety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Assessment</a:t>
            </a:r>
            <a:endParaRPr lang="en-US" sz="2000" dirty="0" smtClean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indent="-342900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R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ecommendations for follow up and investigation </a:t>
            </a:r>
          </a:p>
          <a:p>
            <a:pPr marL="0" indent="0"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marL="0" indent="0"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WHO ACSoMP Annual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Meeting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:</a:t>
            </a:r>
          </a:p>
          <a:p>
            <a:pPr indent="-342900"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First report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by the 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sub-committee</a:t>
            </a:r>
          </a:p>
          <a:p>
            <a:pPr indent="-342900"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Safety assessment</a:t>
            </a:r>
          </a:p>
          <a:p>
            <a:pPr indent="-342900"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Recommendations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to 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WHO to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guide and advice the 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WHO 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Member States, policy makers and health 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professionals</a:t>
            </a:r>
          </a:p>
          <a:p>
            <a:pPr indent="-342900">
              <a:spcAft>
                <a:spcPts val="0"/>
              </a:spcAft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Recommendations for follow up and 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investigation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	</a:t>
            </a:r>
            <a:endParaRPr lang="en-US" dirty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3828" y="1480592"/>
            <a:ext cx="2976331" cy="389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3600" rIns="91440" bIns="45720" numCol="1" anchor="t" anchorCtr="0" compatLnSpc="1">
            <a:prstTxWarp prst="textNoShape">
              <a:avLst/>
            </a:prstTxWarp>
          </a:bodyPr>
          <a:lstStyle>
            <a:lvl1pPr marL="342900" indent="-342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defRPr sz="2400" b="0" i="0" kern="1200" baseline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285750" indent="-2857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8A1D9"/>
              </a:buClr>
              <a:buFont typeface="Arial" charset="0"/>
              <a:buChar char="•"/>
              <a:defRPr sz="2400" b="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2pPr>
            <a:lvl3pPr marL="522288" indent="-28575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3pPr>
            <a:lvl4pPr marL="750888" indent="-2857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4pPr>
            <a:lvl5pPr marL="971550" indent="-28575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7030A0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September 2018</a:t>
            </a:r>
          </a:p>
          <a:p>
            <a:pPr marL="0" indent="0"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marL="0" indent="0"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marL="0" indent="0"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marL="0" indent="0">
              <a:spcAft>
                <a:spcPts val="0"/>
              </a:spcAft>
            </a:pPr>
            <a:endParaRPr lang="en-US" dirty="0" smtClean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marL="0" indent="0"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  <a:p>
            <a:pPr marL="0" indent="0"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April 2019		</a:t>
            </a:r>
            <a:r>
              <a:rPr lang="en-US" dirty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SimSun"/>
                <a:cs typeface="Times New Roman"/>
              </a:rPr>
              <a:t>	</a:t>
            </a:r>
            <a:endParaRPr lang="en-US" dirty="0">
              <a:solidFill>
                <a:srgbClr val="0070C0"/>
              </a:solidFill>
              <a:latin typeface="Calibri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6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FDACF-8F8B-460F-99E4-3388CE3E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82" y="119056"/>
            <a:ext cx="10908362" cy="7600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Country implementation of ARV toxicity monitoring as of mid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FA0E2DD-DC3C-4F6E-8600-BE60F32E5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882" y="998147"/>
            <a:ext cx="4823650" cy="3425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C5F630-2B05-4377-BD92-B74500FD7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020" y="998147"/>
            <a:ext cx="5012002" cy="3425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263949-C6AD-46E4-B99B-23FB5342F7FB}"/>
              </a:ext>
            </a:extLst>
          </p:cNvPr>
          <p:cNvSpPr txBox="1"/>
          <p:nvPr/>
        </p:nvSpPr>
        <p:spPr>
          <a:xfrm>
            <a:off x="3419475" y="6581001"/>
            <a:ext cx="6472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Global AIDS Monitoring (UNAIDS/WHO/UNICEF) and WHO HIV country intelligence tool,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70610A5-932C-499A-AE10-8C5671D259FD}"/>
              </a:ext>
            </a:extLst>
          </p:cNvPr>
          <p:cNvSpPr txBox="1"/>
          <p:nvPr/>
        </p:nvSpPr>
        <p:spPr>
          <a:xfrm>
            <a:off x="6380954" y="5225160"/>
            <a:ext cx="49390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0070C0"/>
                </a:solidFill>
              </a:rPr>
              <a:t>Majority of countries (18/37) reported monitoring ARV toxicity via routine HIV patient monitoring system</a:t>
            </a:r>
          </a:p>
        </p:txBody>
      </p:sp>
      <p:sp>
        <p:nvSpPr>
          <p:cNvPr id="10" name="Callout: Up Arrow 9">
            <a:extLst>
              <a:ext uri="{FF2B5EF4-FFF2-40B4-BE49-F238E27FC236}">
                <a16:creationId xmlns="" xmlns:a16="http://schemas.microsoft.com/office/drawing/2014/main" id="{D7B16170-6995-40F6-B12C-A797B7D4AADD}"/>
              </a:ext>
            </a:extLst>
          </p:cNvPr>
          <p:cNvSpPr/>
          <p:nvPr/>
        </p:nvSpPr>
        <p:spPr>
          <a:xfrm>
            <a:off x="6380954" y="4610926"/>
            <a:ext cx="4939068" cy="1322999"/>
          </a:xfrm>
          <a:prstGeom prst="upArrowCallou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4AD900BC-283C-4422-81D4-63DFB00EF623}"/>
              </a:ext>
            </a:extLst>
          </p:cNvPr>
          <p:cNvGraphicFramePr/>
          <p:nvPr/>
        </p:nvGraphicFramePr>
        <p:xfrm>
          <a:off x="879781" y="4469300"/>
          <a:ext cx="3974439" cy="230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Arrow: Curved Down 12">
            <a:extLst>
              <a:ext uri="{FF2B5EF4-FFF2-40B4-BE49-F238E27FC236}">
                <a16:creationId xmlns="" xmlns:a16="http://schemas.microsoft.com/office/drawing/2014/main" id="{49B3CA93-A297-451C-8E1F-FBC38BFB3295}"/>
              </a:ext>
            </a:extLst>
          </p:cNvPr>
          <p:cNvSpPr/>
          <p:nvPr/>
        </p:nvSpPr>
        <p:spPr>
          <a:xfrm rot="5400000">
            <a:off x="2893866" y="2639456"/>
            <a:ext cx="3167072" cy="14028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FDACF-8F8B-460F-99E4-3388CE3E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6" y="133123"/>
            <a:ext cx="10926810" cy="127444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Country implementation of toxicity monitoring approaches to monitor ADRs to DTG, as of mid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263949-C6AD-46E4-B99B-23FB5342F7FB}"/>
              </a:ext>
            </a:extLst>
          </p:cNvPr>
          <p:cNvSpPr txBox="1"/>
          <p:nvPr/>
        </p:nvSpPr>
        <p:spPr>
          <a:xfrm>
            <a:off x="127043" y="6483881"/>
            <a:ext cx="842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Global AIDS Monitoring (UNAIDS/WHO/UNICEF) and WHO HIV country intelligence tool, 2018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="" xmlns:a16="http://schemas.microsoft.com/office/drawing/2014/main" id="{E994F6B7-687D-4202-9703-D6F311CF644C}"/>
              </a:ext>
            </a:extLst>
          </p:cNvPr>
          <p:cNvSpPr/>
          <p:nvPr/>
        </p:nvSpPr>
        <p:spPr>
          <a:xfrm rot="5400000">
            <a:off x="8827833" y="1770267"/>
            <a:ext cx="2485868" cy="3843910"/>
          </a:xfrm>
          <a:prstGeom prst="wedgeRectCallou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A769316-5B44-4736-9B12-D76F03463237}"/>
              </a:ext>
            </a:extLst>
          </p:cNvPr>
          <p:cNvSpPr txBox="1"/>
          <p:nvPr/>
        </p:nvSpPr>
        <p:spPr>
          <a:xfrm>
            <a:off x="8167862" y="2544538"/>
            <a:ext cx="379553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Total of 4 countries reported </a:t>
            </a:r>
            <a:r>
              <a:rPr lang="en-US" b="1" dirty="0">
                <a:solidFill>
                  <a:srgbClr val="0070C0"/>
                </a:solidFill>
              </a:rPr>
              <a:t>DTG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pregnancy registries/birth defect surveillance</a:t>
            </a:r>
          </a:p>
          <a:p>
            <a:endParaRPr lang="en-US" sz="8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Botswana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Brazil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Malawi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Uganda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253937-18E5-4D95-B781-040D827D1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24" y="1688005"/>
            <a:ext cx="6602540" cy="37847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11AC2E1-2E27-4F11-A808-140D33FCB24B}"/>
              </a:ext>
            </a:extLst>
          </p:cNvPr>
          <p:cNvSpPr/>
          <p:nvPr/>
        </p:nvSpPr>
        <p:spPr>
          <a:xfrm>
            <a:off x="5467351" y="4267422"/>
            <a:ext cx="1047750" cy="752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F220659-666F-4454-9CAD-4C994AD8DFD2}"/>
              </a:ext>
            </a:extLst>
          </p:cNvPr>
          <p:cNvSpPr/>
          <p:nvPr/>
        </p:nvSpPr>
        <p:spPr>
          <a:xfrm>
            <a:off x="2395953" y="4584797"/>
            <a:ext cx="1276859" cy="434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0ED610-390D-4513-AE76-16FDEC75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146" y="1238472"/>
            <a:ext cx="2911650" cy="3819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D5D9B2-6F78-409A-A10D-AB731239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258" y="2919946"/>
            <a:ext cx="2244473" cy="2930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357C7D-2393-49AE-BAA6-B5ABDD017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58" y="1238471"/>
            <a:ext cx="3129157" cy="3819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729C47AB-7EC3-480D-9B3D-9F9F4FF04636}"/>
              </a:ext>
            </a:extLst>
          </p:cNvPr>
          <p:cNvSpPr txBox="1">
            <a:spLocks/>
          </p:cNvSpPr>
          <p:nvPr/>
        </p:nvSpPr>
        <p:spPr>
          <a:xfrm>
            <a:off x="758293" y="92597"/>
            <a:ext cx="10750994" cy="6295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</a:rPr>
              <a:t>WHO ARV Toxicity Monitoring Tools </a:t>
            </a:r>
            <a:r>
              <a:rPr lang="en-US" sz="3200" b="1" dirty="0" smtClean="0">
                <a:solidFill>
                  <a:srgbClr val="0070C0"/>
                </a:solidFill>
              </a:rPr>
              <a:t>Available</a:t>
            </a:r>
            <a:endParaRPr lang="en-US" sz="3200" b="1" dirty="0"/>
          </a:p>
        </p:txBody>
      </p: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8" y="1210266"/>
            <a:ext cx="2737044" cy="38478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74968" y="5218601"/>
            <a:ext cx="2583998" cy="646298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 defTabSz="457039"/>
            <a:r>
              <a:rPr lang="en-GB" sz="1200" dirty="0">
                <a:solidFill>
                  <a:prstClr val="black"/>
                </a:solidFill>
              </a:rPr>
              <a:t>Strengthening routine toxicity monitoring via HIV patient monitoring system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6062" y="5222594"/>
            <a:ext cx="2936347" cy="461633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ctr" defTabSz="457039"/>
            <a:r>
              <a:rPr lang="en-GB" sz="1200" dirty="0">
                <a:solidFill>
                  <a:prstClr val="black"/>
                </a:solidFill>
              </a:rPr>
              <a:t>WHO </a:t>
            </a:r>
            <a:r>
              <a:rPr lang="en-GB" sz="1200" dirty="0" smtClean="0">
                <a:solidFill>
                  <a:prstClr val="black"/>
                </a:solidFill>
              </a:rPr>
              <a:t>toxicity </a:t>
            </a:r>
            <a:r>
              <a:rPr lang="en-GB" sz="1200" dirty="0">
                <a:solidFill>
                  <a:prstClr val="black"/>
                </a:solidFill>
              </a:rPr>
              <a:t>monitoring implementation tool </a:t>
            </a:r>
            <a:r>
              <a:rPr lang="en-GB" sz="1200" dirty="0" smtClean="0">
                <a:solidFill>
                  <a:prstClr val="black"/>
                </a:solidFill>
              </a:rPr>
              <a:t>for Hepatitis and HIV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349" y="0"/>
            <a:ext cx="12192000" cy="81034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Global Surveillance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drug safety in pregnancy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7200176"/>
              </p:ext>
            </p:extLst>
          </p:nvPr>
        </p:nvGraphicFramePr>
        <p:xfrm>
          <a:off x="0" y="692696"/>
          <a:ext cx="12192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54135" y="1036767"/>
            <a:ext cx="451250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71450" indent="-171450" defTabSz="91440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srgbClr val="000000"/>
                </a:solidFill>
                <a:ea typeface="Calibri"/>
                <a:cs typeface="Times New Roman"/>
              </a:rPr>
              <a:t>University of Cape Town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srgbClr val="000000"/>
                </a:solidFill>
                <a:ea typeface="Calibri"/>
                <a:cs typeface="Times New Roman"/>
              </a:rPr>
              <a:t>MoH Gauteng Provinc</a:t>
            </a:r>
            <a:r>
              <a:rPr lang="en-US" sz="1000" b="1" dirty="0">
                <a:solidFill>
                  <a:srgbClr val="000000"/>
                </a:solidFill>
                <a:ea typeface="Calibri"/>
                <a:cs typeface="Times New Roman"/>
              </a:rPr>
              <a:t>e</a:t>
            </a:r>
            <a:endParaRPr lang="en-US" sz="1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4135" y="5605209"/>
            <a:ext cx="455179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defTabSz="91440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srgbClr val="000000"/>
                </a:solidFill>
                <a:ea typeface="Calibri"/>
                <a:cs typeface="Times New Roman"/>
              </a:rPr>
              <a:t>Pregnancy registry starting  -    MSF  in Malawi, </a:t>
            </a:r>
            <a:r>
              <a:rPr lang="en-US" sz="10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ea typeface="Calibri"/>
                <a:cs typeface="Times New Roman"/>
              </a:rPr>
              <a:t>Mozambique  initiating, Uganda (CDC protocol) , Kenya, …</a:t>
            </a:r>
            <a:endParaRPr lang="en-US" sz="10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94556"/>
            <a:ext cx="4847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000" b="1" dirty="0">
                <a:solidFill>
                  <a:srgbClr val="00B0F0"/>
                </a:solidFill>
                <a:hlinkClick r:id="rId8"/>
              </a:rPr>
              <a:t>http://www.who.int/tdr/research/tb_hiv/drug-safety-pregnancy/en</a:t>
            </a:r>
            <a:r>
              <a:rPr lang="en-US" sz="1000" b="1" dirty="0" smtClean="0">
                <a:solidFill>
                  <a:srgbClr val="00B0F0"/>
                </a:solidFill>
                <a:hlinkClick r:id="rId8"/>
              </a:rPr>
              <a:t>/</a:t>
            </a:r>
            <a:r>
              <a:rPr lang="en-US" sz="1000" b="1" dirty="0" smtClean="0">
                <a:solidFill>
                  <a:srgbClr val="00B0F0"/>
                </a:solidFill>
              </a:rPr>
              <a:t>  </a:t>
            </a:r>
            <a:endParaRPr lang="en-US" sz="10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574" y="2240285"/>
            <a:ext cx="2167771" cy="2246769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171450" indent="-171450" defTabSz="914400">
              <a:buFont typeface="Wingdings" panose="05000000000000000000" pitchFamily="2" charset="2"/>
              <a:buChar char="ü"/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Birth defect surveillance project   </a:t>
            </a:r>
            <a:r>
              <a:rPr lang="en-GB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with CDC funding and WHO technical support,  2016  -  2020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  <a:defRPr/>
            </a:pPr>
            <a:r>
              <a:rPr lang="en-GB" sz="1000" b="1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Queen Elizabeth Hospital in Blantyre </a:t>
            </a:r>
            <a:r>
              <a:rPr lang="en-GB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8000 deliveries, 1000 HIV positive, 37 babies with major birth defects - at end July 2017</a:t>
            </a:r>
            <a:endParaRPr lang="en-US" sz="1000" kern="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171450" indent="-171450" defTabSz="914400">
              <a:buFont typeface="Wingdings" panose="05000000000000000000" pitchFamily="2" charset="2"/>
              <a:buChar char="ü"/>
              <a:defRPr/>
            </a:pPr>
            <a:r>
              <a:rPr lang="en-GB" sz="1000" b="1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Expansion in September 2017 </a:t>
            </a:r>
            <a:r>
              <a:rPr lang="en-GB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at </a:t>
            </a:r>
            <a:r>
              <a:rPr lang="en-GB" sz="1000" kern="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Mangochi</a:t>
            </a:r>
            <a:r>
              <a:rPr lang="en-GB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and </a:t>
            </a:r>
            <a:r>
              <a:rPr lang="en-GB" sz="1000" kern="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Ntcheu</a:t>
            </a:r>
            <a:r>
              <a:rPr lang="en-GB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and </a:t>
            </a:r>
            <a:r>
              <a:rPr lang="en-GB" sz="1000" kern="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Bwaila</a:t>
            </a:r>
            <a:r>
              <a:rPr lang="en-GB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Hospital, Lilongwe – 4 sites  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  <a:defRPr/>
            </a:pPr>
            <a:r>
              <a:rPr lang="en-GB" sz="1000" b="1" kern="0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Methodo</a:t>
            </a:r>
            <a:r>
              <a:rPr lang="en-GB" sz="1000" b="1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en-GB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(i) surveillance maternal and birth outcomes (ii)  case –control study examining risk factors associated with major BDs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2118" y="836712"/>
            <a:ext cx="4512501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defTabSz="91440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ARV </a:t>
            </a:r>
            <a:r>
              <a:rPr lang="en-US" sz="1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pregnancy registry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en-US" sz="1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National Department of Health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and WHO technical support  </a:t>
            </a:r>
            <a:endParaRPr lang="en-US" sz="1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171450" indent="-171450" defTabSz="91440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Two provinces </a:t>
            </a:r>
            <a:r>
              <a:rPr lang="en-US" sz="1000" b="1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Kwazulu</a:t>
            </a:r>
            <a:r>
              <a:rPr lang="en-US" sz="1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Natal (since 2013) and Western Cape Province (2018)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</a:pPr>
            <a:r>
              <a:rPr lang="en-US" sz="10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Plan: expand to Gauteng </a:t>
            </a:r>
            <a:r>
              <a:rPr lang="en-US" sz="10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Province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08083" y="3117448"/>
            <a:ext cx="2081279" cy="16312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defTabSz="914400"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000000"/>
                </a:solidFill>
                <a:ea typeface="Calibri"/>
                <a:cs typeface="Times New Roman"/>
              </a:rPr>
              <a:t>MoH Botswana Harvard  Partnership 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</a:pPr>
            <a:r>
              <a:rPr lang="en-US" sz="1000" dirty="0" err="1">
                <a:solidFill>
                  <a:srgbClr val="000000"/>
                </a:solidFill>
                <a:ea typeface="Calibri"/>
                <a:cs typeface="Times New Roman"/>
              </a:rPr>
              <a:t>Tsepamo</a:t>
            </a:r>
            <a:r>
              <a:rPr lang="en-US" sz="1000" dirty="0">
                <a:solidFill>
                  <a:srgbClr val="000000"/>
                </a:solidFill>
                <a:ea typeface="Calibri"/>
                <a:cs typeface="Times New Roman"/>
              </a:rPr>
              <a:t> study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Approximately 88,000 births , 15 000 HIV positive on ART, as of April 2018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  <a:defRPr/>
            </a:pPr>
            <a:r>
              <a:rPr lang="en-US" sz="1000" kern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3200 exposed </a:t>
            </a: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to DTG based regimen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NTD signal May 2018 </a:t>
            </a:r>
          </a:p>
          <a:p>
            <a:pPr marL="171450" indent="-171450" defTabSz="914400">
              <a:buFont typeface="Wingdings" panose="05000000000000000000" pitchFamily="2" charset="2"/>
              <a:buChar char="ü"/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More sites </a:t>
            </a:r>
          </a:p>
        </p:txBody>
      </p:sp>
      <p:pic>
        <p:nvPicPr>
          <p:cNvPr id="18" name="Image 24" descr="new_WHO_OK_white.g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32" y="6353779"/>
            <a:ext cx="1893557" cy="431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4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aster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1105</Words>
  <Application>Microsoft Office PowerPoint</Application>
  <PresentationFormat>Widescreen</PresentationFormat>
  <Paragraphs>186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SimSun</vt:lpstr>
      <vt:lpstr>Arial</vt:lpstr>
      <vt:lpstr>Arial Narrow</vt:lpstr>
      <vt:lpstr>Calibri</vt:lpstr>
      <vt:lpstr>Calibri Light</vt:lpstr>
      <vt:lpstr>Cambria</vt:lpstr>
      <vt:lpstr>Ebrima</vt:lpstr>
      <vt:lpstr>Times New Roman</vt:lpstr>
      <vt:lpstr>Wingdings</vt:lpstr>
      <vt:lpstr>7_master</vt:lpstr>
      <vt:lpstr>8_master</vt:lpstr>
      <vt:lpstr>Office Theme</vt:lpstr>
      <vt:lpstr>1_Office Theme</vt:lpstr>
      <vt:lpstr>PowerPoint Presentation</vt:lpstr>
      <vt:lpstr>WHO statement and Q&amp;A on potential safety issue related with dolutegravir (DTG)</vt:lpstr>
      <vt:lpstr>WHO Global work on the safety  signal of DTG (1)   </vt:lpstr>
      <vt:lpstr>WHO work on safety signal of DTG (2)   </vt:lpstr>
      <vt:lpstr>Timeline for WHO normative work</vt:lpstr>
      <vt:lpstr>Country implementation of ARV toxicity monitoring as of mid 2018</vt:lpstr>
      <vt:lpstr>Country implementation of toxicity monitoring approaches to monitor ADRs to DTG, as of mid 2018</vt:lpstr>
      <vt:lpstr>PowerPoint Presentation</vt:lpstr>
      <vt:lpstr>WHO Global Surveillance of drug safety in pregnancy</vt:lpstr>
      <vt:lpstr>Central DTG active monitoring repository</vt:lpstr>
      <vt:lpstr>Next steps  </vt:lpstr>
      <vt:lpstr>Technical Contacts &amp; Area of Expertise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PENAZZATO, Martina</dc:creator>
  <cp:lastModifiedBy>Saal</cp:lastModifiedBy>
  <cp:revision>112</cp:revision>
  <cp:lastPrinted>2018-07-17T12:11:36Z</cp:lastPrinted>
  <dcterms:created xsi:type="dcterms:W3CDTF">2018-07-15T08:57:12Z</dcterms:created>
  <dcterms:modified xsi:type="dcterms:W3CDTF">2018-07-26T13:15:54Z</dcterms:modified>
</cp:coreProperties>
</file>